
<file path=[Content_Types].xml><?xml version="1.0" encoding="utf-8"?>
<Types xmlns="http://schemas.openxmlformats.org/package/2006/content-types">
  <Default Extension="png" ContentType="image/png"/>
  <Default Extension="svg" ContentType="image/svg"/>
  <Default Extension="rels" ContentType="application/vnd.openxmlformats-package.relationships+xml"/>
  <Default Extension="jpeg" ContentType="image/jpeg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package/2006/relationships/metadata/thumbnail" Target="docProps/thumbnail.jpeg"/></Relationships>
</file>

<file path=ppt/presentation.xml><?xml version="1.0" encoding="utf-8"?>
<!--Generated by Aspose.Slides for .NET 21.6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708" r:id="rId2"/>
    <p:sldMasterId id="2147483720" r:id="rId3"/>
    <p:sldMasterId id="2147483768" r:id="rId4"/>
    <p:sldMasterId id="2147483782" r:id="rId5"/>
    <p:sldMasterId id="2147483799" r:id="rId6"/>
    <p:sldMasterId id="2147483816" r:id="rId7"/>
    <p:sldMasterId id="2147483834" r:id="rId8"/>
    <p:sldMasterId id="2147483852" r:id="rId9"/>
  </p:sldMasterIdLst>
  <p:sldIdLst>
    <p:sldId id="259" r:id="rId10"/>
    <p:sldId id="262" r:id="rId11"/>
    <p:sldId id="265" r:id="rId12"/>
    <p:sldId id="268" r:id="rId13"/>
    <p:sldId id="271" r:id="rId14"/>
    <p:sldId id="274" r:id="rId15"/>
    <p:sldId id="277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2" r:id="rId61"/>
    <p:sldId id="415" r:id="rId62"/>
    <p:sldId id="418" r:id="rId63"/>
    <p:sldId id="421" r:id="rId64"/>
    <p:sldId id="424" r:id="rId65"/>
  </p:sldIdLst>
  <p:sldSz cx="12192000" cy="6858000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viewProps" Target="viewProps.xml"/><Relationship Id="rId16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theme" Target="theme/theme1.xml"/><Relationship Id="rId51" Type="http://schemas.openxmlformats.org/officeDocument/2006/relationships/slide" Target="slides/slide42.xml"/><Relationship Id="rId8" Type="http://schemas.openxmlformats.org/officeDocument/2006/relationships/slideMaster" Target="slideMasters/slideMaster8.xml"/><Relationship Id="rId72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customXml" Target="../customXml/item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7.xml"/><Relationship Id="rId71" Type="http://schemas.openxmlformats.org/officeDocument/2006/relationships/customXml" Target="../customXml/item1.xml"/></Relationships>
</file>

<file path=ppt/diagrams/_rels/data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5.png" /><Relationship Id="rId2" Type="http://schemas.openxmlformats.org/officeDocument/2006/relationships/image" Target="../media/image32.svg" /><Relationship Id="rId3" Type="http://schemas.openxmlformats.org/officeDocument/2006/relationships/image" Target="../media/image36.png" /><Relationship Id="rId4" Type="http://schemas.openxmlformats.org/officeDocument/2006/relationships/image" Target="../media/image34.svg" /></Relationships>
</file>

<file path=ppt/diagrams/_rels/data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4.jpeg" /></Relationships>
</file>

<file path=ppt/diagrams/_rels/drawing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1.png" /><Relationship Id="rId2" Type="http://schemas.openxmlformats.org/officeDocument/2006/relationships/image" Target="../media/image32.svg" /><Relationship Id="rId3" Type="http://schemas.openxmlformats.org/officeDocument/2006/relationships/image" Target="../media/image33.png" /><Relationship Id="rId4" Type="http://schemas.openxmlformats.org/officeDocument/2006/relationships/image" Target="../media/image34.svg" /></Relationships>
</file>

<file path=ppt/diagrams/_rels/drawing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4.jpeg" /></Relationships>
</file>

<file path=ppt/diagrams/colors1.xml><?xml version="1.0" encoding="utf-8"?>
<dgm:colorsDef xmlns:a="http://schemas.openxmlformats.org/drawingml/2006/main" xmlns:dgm="http://schemas.openxmlformats.org/drawingml/2006/diagram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a="http://schemas.openxmlformats.org/drawingml/2006/main" xmlns:dgm="http://schemas.openxmlformats.org/drawingml/2006/diagram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a="http://schemas.openxmlformats.org/drawingml/2006/main" xmlns:dgm="http://schemas.openxmlformats.org/drawingml/2006/diagram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a="http://schemas.openxmlformats.org/drawingml/2006/main" xmlns:dgm="http://schemas.openxmlformats.org/drawingml/2006/diagram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>
  <dgm:ptLst>
    <dgm:pt modelId="{190B9208-61D3-4F8C-9FBB-83B974411B6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E2DD25A-03E8-46CA-BCC2-FE62132F38A1}" type="parTrans" cxnId="{628CE459-2097-4BF2-AF22-4E524998C13F}">
      <dgm:prSet/>
      <dgm:spPr/>
      <dgm:t>
        <a:bodyPr/>
        <a:lstStyle/>
        <a:p>
          <a:endParaRPr lang="en-US"/>
        </a:p>
      </dgm:t>
    </dgm:pt>
    <dgm:pt modelId="{84805FB8-EA18-4923-B987-739261FC586C}">
      <dgm:prSet/>
      <dgm:spPr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1"/>
            <a:t>Research gap</a:t>
          </a:r>
          <a:endParaRPr lang="en-US"/>
        </a:p>
      </dgm:t>
    </dgm:pt>
    <dgm:pt modelId="{BF621652-223E-4167-B082-C0349CCFACCE}" type="parTrans" cxnId="{A9700274-A06B-41D8-8F00-486972ADFDEC}">
      <dgm:prSet/>
      <dgm:spPr/>
      <dgm:t>
        <a:bodyPr/>
        <a:lstStyle/>
        <a:p>
          <a:endParaRPr lang="en-US"/>
        </a:p>
      </dgm:t>
    </dgm:pt>
    <dgm:pt modelId="{86F4CECA-561D-4260-88E3-87030CCEFE6E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 rtl="0"/>
          <a:r>
            <a:rPr lang="en-US" b="0">
              <a:latin typeface="Calibri Light" panose="020f0302020204030204"/>
            </a:rPr>
            <a:t>We</a:t>
          </a:r>
          <a:r>
            <a:rPr lang="en-US">
              <a:latin typeface="Calibri Light" panose="020f0302020204030204"/>
            </a:rPr>
            <a:t> need more data to build the model</a:t>
          </a:r>
          <a:endParaRPr lang="en-US"/>
        </a:p>
      </dgm:t>
    </dgm:pt>
    <dgm:pt modelId="{D425AFB8-BE72-4EA4-B83E-348E3F608625}" type="sibTrans" cxnId="{A9700274-A06B-41D8-8F00-486972ADFDEC}">
      <dgm:prSet/>
      <dgm:spPr/>
      <dgm:t>
        <a:bodyPr/>
        <a:lstStyle/>
        <a:p>
          <a:endParaRPr lang="en-US"/>
        </a:p>
      </dgm:t>
    </dgm:pt>
    <dgm:pt modelId="{FB84D080-CE74-45CA-A6C0-076A483C0B18}" type="parTrans" cxnId="{1C0AA0F8-2458-4D95-9FFE-4D13FFB2AEC0}">
      <dgm:prSet/>
      <dgm:spPr/>
      <dgm:t>
        <a:bodyPr/>
        <a:lstStyle/>
        <a:p/>
      </dgm:t>
    </dgm:pt>
    <dgm:pt modelId="{1EC2176B-24E1-4D69-9968-79EE5D319F39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 rtl="0"/>
          <a:r>
            <a:rPr lang="en-US" b="0">
              <a:latin typeface="Calibri Light" panose="020f0302020204030204"/>
            </a:rPr>
            <a:t>We can improve the accuracy</a:t>
          </a:r>
        </a:p>
      </dgm:t>
    </dgm:pt>
    <dgm:pt modelId="{ECF7386C-BEA9-464F-85B4-D0C551D46996}" type="sibTrans" cxnId="{1C0AA0F8-2458-4D95-9FFE-4D13FFB2AEC0}">
      <dgm:prSet/>
      <dgm:spPr/>
      <dgm:t>
        <a:bodyPr/>
        <a:lstStyle/>
        <a:p/>
      </dgm:t>
    </dgm:pt>
    <dgm:pt modelId="{6D7AE091-35E9-4B69-AFA3-8B37A746A9C3}" type="sibTrans" cxnId="{628CE459-2097-4BF2-AF22-4E524998C13F}">
      <dgm:prSet/>
      <dgm:spPr/>
      <dgm:t>
        <a:bodyPr/>
        <a:lstStyle/>
        <a:p>
          <a:endParaRPr lang="en-US"/>
        </a:p>
      </dgm:t>
    </dgm:pt>
    <dgm:pt modelId="{EC0FD5EB-23F5-4755-86CD-4F0D588BFC9D}" type="parTrans" cxnId="{639389E7-C52B-49BD-9395-0744829518FD}">
      <dgm:prSet/>
      <dgm:spPr/>
      <dgm:t>
        <a:bodyPr/>
        <a:lstStyle/>
        <a:p>
          <a:endParaRPr lang="en-US"/>
        </a:p>
      </dgm:t>
    </dgm:pt>
    <dgm:pt modelId="{789A8013-03F9-4DB1-BA3E-E80F157DAE8D}">
      <dgm:prSet/>
      <dgm:spPr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1"/>
            <a:t>Research </a:t>
          </a:r>
          <a:r>
            <a:rPr lang="en-US" b="1">
              <a:latin typeface="Calibri Light" panose="020f0302020204030204"/>
            </a:rPr>
            <a:t>questions</a:t>
          </a:r>
          <a:endParaRPr lang="en-US"/>
        </a:p>
      </dgm:t>
    </dgm:pt>
    <dgm:pt modelId="{EE8C200A-2066-4659-ABA1-934DEF88A383}" type="parTrans" cxnId="{8584EE7E-1138-45F0-B615-7CA23E2A61EA}">
      <dgm:prSet/>
      <dgm:spPr/>
      <dgm:t>
        <a:bodyPr/>
        <a:lstStyle/>
        <a:p>
          <a:endParaRPr lang="en-US"/>
        </a:p>
      </dgm:t>
    </dgm:pt>
    <dgm:pt modelId="{8BE942BE-ABB5-408D-9DAF-D178EE2C4FE5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 rtl="0"/>
          <a:r>
            <a:rPr lang="en-US"/>
            <a:t>RQ1- Which machine learning algorithms have been used in the literature for crop yield prediction?</a:t>
          </a:r>
        </a:p>
      </dgm:t>
    </dgm:pt>
    <dgm:pt modelId="{8C96C000-66D9-4C21-9161-3B23BE68F080}" type="sibTrans" cxnId="{8584EE7E-1138-45F0-B615-7CA23E2A61EA}">
      <dgm:prSet/>
      <dgm:spPr/>
      <dgm:t>
        <a:bodyPr/>
        <a:lstStyle/>
        <a:p>
          <a:endParaRPr lang="en-US"/>
        </a:p>
      </dgm:t>
    </dgm:pt>
    <dgm:pt modelId="{D4521BB3-52E6-4A65-9397-D17A1699363A}" type="parTrans" cxnId="{F8C833B0-CE0E-4C33-9A21-E1D584BB6ABE}">
      <dgm:prSet/>
      <dgm:spPr/>
      <dgm:t>
        <a:bodyPr/>
        <a:lstStyle/>
        <a:p/>
      </dgm:t>
    </dgm:pt>
    <dgm:pt modelId="{5AEBD07C-1484-484D-A42C-7EA5821FC509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 rtl="0"/>
          <a:r>
            <a:rPr lang="en-US"/>
            <a:t>RQ2- Which features have been used in literature for crop yield prediction using machine learning?</a:t>
          </a:r>
          <a:r>
            <a:rPr lang="en-US">
              <a:latin typeface="Calibri Light" panose="020f0302020204030204"/>
            </a:rPr>
            <a:t> </a:t>
          </a:r>
        </a:p>
      </dgm:t>
    </dgm:pt>
    <dgm:pt modelId="{516DC9FE-EBCB-4F0E-9DF1-DC326D315E05}" type="sibTrans" cxnId="{F8C833B0-CE0E-4C33-9A21-E1D584BB6ABE}">
      <dgm:prSet/>
      <dgm:spPr/>
      <dgm:t>
        <a:bodyPr/>
        <a:lstStyle/>
        <a:p/>
      </dgm:t>
    </dgm:pt>
    <dgm:pt modelId="{218D5E51-0957-440C-A172-405B300E79CB}" type="parTrans" cxnId="{CF44B8DC-BDD0-4C3D-8803-7931C882F411}">
      <dgm:prSet/>
      <dgm:spPr/>
      <dgm:t>
        <a:bodyPr/>
        <a:lstStyle/>
        <a:p/>
      </dgm:t>
    </dgm:pt>
    <dgm:pt modelId="{4FA1CC35-98B1-46FD-A79C-5016E87A1705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/>
            <a:t>RQ3- Which evaluation parameters and evaluation approaches have been used in literature for crop yield prediction?</a:t>
          </a:r>
        </a:p>
      </dgm:t>
    </dgm:pt>
    <dgm:pt modelId="{06787103-5BD2-461F-A083-FC90B2A4C4BB}" type="sibTrans" cxnId="{CF44B8DC-BDD0-4C3D-8803-7931C882F411}">
      <dgm:prSet/>
      <dgm:spPr/>
      <dgm:t>
        <a:bodyPr/>
        <a:lstStyle/>
        <a:p/>
      </dgm:t>
    </dgm:pt>
    <dgm:pt modelId="{9A16B637-F91D-40DB-BDB1-75D433CC6580}" type="parTrans" cxnId="{0B0CDEF3-4FEA-4DED-B390-EE0B1A8132FC}">
      <dgm:prSet/>
      <dgm:spPr/>
      <dgm:t>
        <a:bodyPr/>
        <a:lstStyle/>
        <a:p/>
      </dgm:t>
    </dgm:pt>
    <dgm:pt modelId="{A32DC352-427F-47F4-9EB4-9F94655715C5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/>
            <a:t>RQ4- What are challenges in the field of crop yield prediction using machine learning?</a:t>
          </a:r>
        </a:p>
      </dgm:t>
    </dgm:pt>
    <dgm:pt modelId="{902F612E-E570-4F31-9C3D-B93202B0D9C4}" type="sibTrans" cxnId="{0B0CDEF3-4FEA-4DED-B390-EE0B1A8132FC}">
      <dgm:prSet/>
      <dgm:spPr/>
      <dgm:t>
        <a:bodyPr/>
        <a:lstStyle/>
        <a:p/>
      </dgm:t>
    </dgm:pt>
    <dgm:pt modelId="{E3B04737-18D5-46C5-BC0E-1A42162F43C5}" type="sibTrans" cxnId="{639389E7-C52B-49BD-9395-0744829518FD}">
      <dgm:prSet/>
      <dgm:spPr/>
      <dgm:t>
        <a:bodyPr/>
        <a:lstStyle/>
        <a:p>
          <a:endParaRPr lang="en-US"/>
        </a:p>
      </dgm:t>
    </dgm:pt>
    <dgm:pt modelId="{BCFD134F-8859-4798-B202-EBBA2176E8B5}" type="pres">
      <dgm:prSet presAssocID="{190B9208-61D3-4F8C-9FBB-83B974411B65}" presName="linear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66670471-28CB-42F1-9E6F-2C491BA1EE56}" type="pres">
      <dgm:prSet presAssocID="{84805FB8-EA18-4923-B987-739261FC586C}" presName="parentLin"/>
      <dgm:spPr/>
      <dgm:t>
        <a:bodyPr/>
        <a:lstStyle/>
        <a:p/>
      </dgm:t>
    </dgm:pt>
    <dgm:pt modelId="{6FF2A219-2945-4A2E-929C-CEE0ED7352C8}" type="pres">
      <dgm:prSet presAssocID="{84805FB8-EA18-4923-B987-739261FC586C}" presName="parentLeftMargin" presStyleLbl="node1" presStyleCnt="2"/>
      <dgm:spPr/>
      <dgm:t>
        <a:bodyPr/>
        <a:lstStyle/>
        <a:p/>
      </dgm:t>
    </dgm:pt>
    <dgm:pt modelId="{A34C64F2-C19E-44B0-88C0-8C74EDF09E50}" type="pres">
      <dgm:prSet presAssocID="{84805FB8-EA18-4923-B987-739261FC586C}" presName="parentText" presStyleLbl="node1" presStyleCnt="2">
        <dgm:presLayoutVars>
          <dgm:chMax val="0"/>
          <dgm:bulletEnabled val="1"/>
        </dgm:presLayoutVars>
      </dgm:prSet>
      <dgm:spPr/>
      <dgm:t>
        <a:bodyPr/>
        <a:lstStyle/>
        <a:p/>
      </dgm:t>
    </dgm:pt>
    <dgm:pt modelId="{FEA97E8E-51C8-4B36-A452-8BA6A27BA22F}" type="pres">
      <dgm:prSet presAssocID="{84805FB8-EA18-4923-B987-739261FC586C}" presName="negativeSpace"/>
      <dgm:spPr/>
      <dgm:t>
        <a:bodyPr/>
        <a:lstStyle/>
        <a:p/>
      </dgm:t>
    </dgm:pt>
    <dgm:pt modelId="{88B84F16-EB6B-40BA-A997-D248561C003A}" type="pres">
      <dgm:prSet presAssocID="{84805FB8-EA18-4923-B987-739261FC586C}" presName="childText" presStyleLbl="conFgAcc1" presStyleCnt="2">
        <dgm:presLayoutVars>
          <dgm:bulletEnabled val="1"/>
        </dgm:presLayoutVars>
      </dgm:prSet>
      <dgm:spPr/>
      <dgm:t>
        <a:bodyPr/>
        <a:lstStyle/>
        <a:p/>
      </dgm:t>
    </dgm:pt>
    <dgm:pt modelId="{19865EA7-C54B-43EC-AA94-A15CEDE282C1}" type="pres">
      <dgm:prSet presAssocID="{6D7AE091-35E9-4B69-AFA3-8B37A746A9C3}" presName="spaceBetweenRectangles"/>
      <dgm:spPr/>
      <dgm:t>
        <a:bodyPr/>
        <a:lstStyle/>
        <a:p/>
      </dgm:t>
    </dgm:pt>
    <dgm:pt modelId="{59EF87B5-1312-4BF2-AD77-B74E239BE44C}" type="pres">
      <dgm:prSet presAssocID="{789A8013-03F9-4DB1-BA3E-E80F157DAE8D}" presName="parentLin"/>
      <dgm:spPr/>
      <dgm:t>
        <a:bodyPr/>
        <a:lstStyle/>
        <a:p/>
      </dgm:t>
    </dgm:pt>
    <dgm:pt modelId="{2BCDFA3C-7B7F-415D-930E-2C911AF9CF15}" type="pres">
      <dgm:prSet presAssocID="{789A8013-03F9-4DB1-BA3E-E80F157DAE8D}" presName="parentLeftMargin" presStyleLbl="node1" presStyleIdx="1" presStyleCnt="2"/>
      <dgm:spPr/>
      <dgm:t>
        <a:bodyPr/>
        <a:lstStyle/>
        <a:p/>
      </dgm:t>
    </dgm:pt>
    <dgm:pt modelId="{1281FFFD-A15D-4D85-BEFA-6FD380041499}" type="pres">
      <dgm:prSet presAssocID="{789A8013-03F9-4DB1-BA3E-E80F157DAE8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/>
      </dgm:t>
    </dgm:pt>
    <dgm:pt modelId="{3FA8367C-9865-44BC-91F1-BBF1989C1AFA}" type="pres">
      <dgm:prSet presAssocID="{789A8013-03F9-4DB1-BA3E-E80F157DAE8D}" presName="negativeSpace"/>
      <dgm:spPr/>
      <dgm:t>
        <a:bodyPr/>
        <a:lstStyle/>
        <a:p/>
      </dgm:t>
    </dgm:pt>
    <dgm:pt modelId="{A1488A25-F83E-4F06-8CF1-2E5CE44CB299}" type="pres">
      <dgm:prSet presAssocID="{789A8013-03F9-4DB1-BA3E-E80F157DAE8D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/>
      </dgm:t>
    </dgm:pt>
  </dgm:ptLst>
  <dgm:cxnLst>
    <dgm:cxn modelId="{628CE459-2097-4BF2-AF22-4E524998C13F}" srcId="{190B9208-61D3-4F8C-9FBB-83B974411B65}" destId="{84805FB8-EA18-4923-B987-739261FC586C}" srcOrd="0" destOrd="0" parTransId="{4E2DD25A-03E8-46CA-BCC2-FE62132F38A1}" sibTransId="{6D7AE091-35E9-4B69-AFA3-8B37A746A9C3}"/>
    <dgm:cxn modelId="{A9700274-A06B-41D8-8F00-486972ADFDEC}" srcId="{84805FB8-EA18-4923-B987-739261FC586C}" destId="{86F4CECA-561D-4260-88E3-87030CCEFE6E}" srcOrd="0" destOrd="0" parTransId="{BF621652-223E-4167-B082-C0349CCFACCE}" sibTransId="{D425AFB8-BE72-4EA4-B83E-348E3F608625}"/>
    <dgm:cxn modelId="{1C0AA0F8-2458-4D95-9FFE-4D13FFB2AEC0}" srcId="{84805FB8-EA18-4923-B987-739261FC586C}" destId="{1EC2176B-24E1-4D69-9968-79EE5D319F39}" srcOrd="1" destOrd="0" parTransId="{FB84D080-CE74-45CA-A6C0-076A483C0B18}" sibTransId="{ECF7386C-BEA9-464F-85B4-D0C551D46996}"/>
    <dgm:cxn modelId="{639389E7-C52B-49BD-9395-0744829518FD}" srcId="{190B9208-61D3-4F8C-9FBB-83B974411B65}" destId="{789A8013-03F9-4DB1-BA3E-E80F157DAE8D}" srcOrd="1" destOrd="0" parTransId="{EC0FD5EB-23F5-4755-86CD-4F0D588BFC9D}" sibTransId="{E3B04737-18D5-46C5-BC0E-1A42162F43C5}"/>
    <dgm:cxn modelId="{8584EE7E-1138-45F0-B615-7CA23E2A61EA}" srcId="{789A8013-03F9-4DB1-BA3E-E80F157DAE8D}" destId="{8BE942BE-ABB5-408D-9DAF-D178EE2C4FE5}" srcOrd="0" destOrd="0" parTransId="{EE8C200A-2066-4659-ABA1-934DEF88A383}" sibTransId="{8C96C000-66D9-4C21-9161-3B23BE68F080}"/>
    <dgm:cxn modelId="{F8C833B0-CE0E-4C33-9A21-E1D584BB6ABE}" srcId="{789A8013-03F9-4DB1-BA3E-E80F157DAE8D}" destId="{5AEBD07C-1484-484D-A42C-7EA5821FC509}" srcOrd="1" destOrd="0" parTransId="{D4521BB3-52E6-4A65-9397-D17A1699363A}" sibTransId="{516DC9FE-EBCB-4F0E-9DF1-DC326D315E05}"/>
    <dgm:cxn modelId="{CF44B8DC-BDD0-4C3D-8803-7931C882F411}" srcId="{789A8013-03F9-4DB1-BA3E-E80F157DAE8D}" destId="{4FA1CC35-98B1-46FD-A79C-5016E87A1705}" srcOrd="2" destOrd="0" parTransId="{218D5E51-0957-440C-A172-405B300E79CB}" sibTransId="{06787103-5BD2-461F-A083-FC90B2A4C4BB}"/>
    <dgm:cxn modelId="{0B0CDEF3-4FEA-4DED-B390-EE0B1A8132FC}" srcId="{789A8013-03F9-4DB1-BA3E-E80F157DAE8D}" destId="{A32DC352-427F-47F4-9EB4-9F94655715C5}" srcOrd="3" destOrd="0" parTransId="{9A16B637-F91D-40DB-BDB1-75D433CC6580}" sibTransId="{902F612E-E570-4F31-9C3D-B93202B0D9C4}"/>
    <dgm:cxn modelId="{66C483D3-2442-42DB-8F73-51DC5403AE48}" type="presOf" srcId="{190B9208-61D3-4F8C-9FBB-83B974411B65}" destId="{BCFD134F-8859-4798-B202-EBBA2176E8B5}" srcOrd="0" destOrd="0" presId="urn:microsoft.com/office/officeart/2005/8/layout/list1"/>
    <dgm:cxn modelId="{62827529-A7FD-4CD7-91D6-C19E0B0E33BC}" type="presParOf" srcId="{BCFD134F-8859-4798-B202-EBBA2176E8B5}" destId="{66670471-28CB-42F1-9E6F-2C491BA1EE56}" srcOrd="0" destOrd="0" presId="urn:microsoft.com/office/officeart/2005/8/layout/list1"/>
    <dgm:cxn modelId="{6CDEB8BD-E08B-4B91-BE0C-2353C38874A8}" type="presParOf" srcId="{66670471-28CB-42F1-9E6F-2C491BA1EE56}" destId="{6FF2A219-2945-4A2E-929C-CEE0ED7352C8}" srcOrd="0" destOrd="0" presId="urn:microsoft.com/office/officeart/2005/8/layout/list1"/>
    <dgm:cxn modelId="{EC9522C2-A8A1-42F3-BC4C-A9128BF33C69}" type="presOf" srcId="{84805FB8-EA18-4923-B987-739261FC586C}" destId="{6FF2A219-2945-4A2E-929C-CEE0ED7352C8}" srcOrd="0" destOrd="0" presId="urn:microsoft.com/office/officeart/2005/8/layout/list1"/>
    <dgm:cxn modelId="{F316E776-9061-4C2B-AA43-64D044D55F54}" type="presParOf" srcId="{66670471-28CB-42F1-9E6F-2C491BA1EE56}" destId="{A34C64F2-C19E-44B0-88C0-8C74EDF09E50}" srcOrd="1" destOrd="0" presId="urn:microsoft.com/office/officeart/2005/8/layout/list1"/>
    <dgm:cxn modelId="{4E6EA844-DDAB-4C50-8C66-9E18957F6994}" type="presOf" srcId="{84805FB8-EA18-4923-B987-739261FC586C}" destId="{A34C64F2-C19E-44B0-88C0-8C74EDF09E50}" srcOrd="1" destOrd="0" presId="urn:microsoft.com/office/officeart/2005/8/layout/list1"/>
    <dgm:cxn modelId="{7FA50106-FD7C-46E5-9280-646B2FC98848}" type="presParOf" srcId="{BCFD134F-8859-4798-B202-EBBA2176E8B5}" destId="{FEA97E8E-51C8-4B36-A452-8BA6A27BA22F}" srcOrd="1" destOrd="0" presId="urn:microsoft.com/office/officeart/2005/8/layout/list1"/>
    <dgm:cxn modelId="{052BAFCF-9FEB-4DBB-8080-35AD748BCECE}" type="presParOf" srcId="{BCFD134F-8859-4798-B202-EBBA2176E8B5}" destId="{88B84F16-EB6B-40BA-A997-D248561C003A}" srcOrd="2" destOrd="0" presId="urn:microsoft.com/office/officeart/2005/8/layout/list1"/>
    <dgm:cxn modelId="{455C7290-08F4-417B-B23F-CB7C9B877A76}" type="presOf" srcId="{86F4CECA-561D-4260-88E3-87030CCEFE6E}" destId="{88B84F16-EB6B-40BA-A997-D248561C003A}" srcOrd="0" destOrd="0" presId="urn:microsoft.com/office/officeart/2005/8/layout/list1"/>
    <dgm:cxn modelId="{7E265396-352E-459F-9BC7-2638BE02D6F3}" type="presOf" srcId="{1EC2176B-24E1-4D69-9968-79EE5D319F39}" destId="{88B84F16-EB6B-40BA-A997-D248561C003A}" srcOrd="0" destOrd="1" presId="urn:microsoft.com/office/officeart/2005/8/layout/list1"/>
    <dgm:cxn modelId="{7104D367-3F90-479B-A4D3-0E46054D8E0A}" type="presParOf" srcId="{BCFD134F-8859-4798-B202-EBBA2176E8B5}" destId="{19865EA7-C54B-43EC-AA94-A15CEDE282C1}" srcOrd="3" destOrd="0" presId="urn:microsoft.com/office/officeart/2005/8/layout/list1"/>
    <dgm:cxn modelId="{13DF8DC8-DAD7-4711-8E3A-1424C55A4574}" type="presParOf" srcId="{BCFD134F-8859-4798-B202-EBBA2176E8B5}" destId="{59EF87B5-1312-4BF2-AD77-B74E239BE44C}" srcOrd="4" destOrd="0" presId="urn:microsoft.com/office/officeart/2005/8/layout/list1"/>
    <dgm:cxn modelId="{06EAF36E-E3DD-43A0-A51A-407B37A16EE0}" type="presParOf" srcId="{59EF87B5-1312-4BF2-AD77-B74E239BE44C}" destId="{2BCDFA3C-7B7F-415D-930E-2C911AF9CF15}" srcOrd="0" destOrd="0" presId="urn:microsoft.com/office/officeart/2005/8/layout/list1"/>
    <dgm:cxn modelId="{8D94F183-B6D8-4C56-9BF8-31940EAB127C}" type="presOf" srcId="{789A8013-03F9-4DB1-BA3E-E80F157DAE8D}" destId="{2BCDFA3C-7B7F-415D-930E-2C911AF9CF15}" srcOrd="0" destOrd="0" presId="urn:microsoft.com/office/officeart/2005/8/layout/list1"/>
    <dgm:cxn modelId="{3F112057-31BA-4336-B00B-29474E501AF0}" type="presParOf" srcId="{59EF87B5-1312-4BF2-AD77-B74E239BE44C}" destId="{1281FFFD-A15D-4D85-BEFA-6FD380041499}" srcOrd="1" destOrd="0" presId="urn:microsoft.com/office/officeart/2005/8/layout/list1"/>
    <dgm:cxn modelId="{CC5CD3C1-61E7-4906-94CF-C79460A3FC0B}" type="presOf" srcId="{789A8013-03F9-4DB1-BA3E-E80F157DAE8D}" destId="{1281FFFD-A15D-4D85-BEFA-6FD380041499}" srcOrd="1" destOrd="0" presId="urn:microsoft.com/office/officeart/2005/8/layout/list1"/>
    <dgm:cxn modelId="{C37F2BEC-33B8-474C-8CF0-A7990FDF323E}" type="presParOf" srcId="{BCFD134F-8859-4798-B202-EBBA2176E8B5}" destId="{3FA8367C-9865-44BC-91F1-BBF1989C1AFA}" srcOrd="5" destOrd="0" presId="urn:microsoft.com/office/officeart/2005/8/layout/list1"/>
    <dgm:cxn modelId="{1667D98C-FBC2-4ED5-B255-EB8663713B90}" type="presParOf" srcId="{BCFD134F-8859-4798-B202-EBBA2176E8B5}" destId="{A1488A25-F83E-4F06-8CF1-2E5CE44CB299}" srcOrd="6" destOrd="0" presId="urn:microsoft.com/office/officeart/2005/8/layout/list1"/>
    <dgm:cxn modelId="{AA6E9701-0E82-4833-9D00-A87129F750D0}" type="presOf" srcId="{8BE942BE-ABB5-408D-9DAF-D178EE2C4FE5}" destId="{A1488A25-F83E-4F06-8CF1-2E5CE44CB299}" srcOrd="0" destOrd="0" presId="urn:microsoft.com/office/officeart/2005/8/layout/list1"/>
    <dgm:cxn modelId="{6B107BC0-85EA-4698-98AE-2469CCDCDB0A}" type="presOf" srcId="{5AEBD07C-1484-484D-A42C-7EA5821FC509}" destId="{A1488A25-F83E-4F06-8CF1-2E5CE44CB299}" srcOrd="0" destOrd="1" presId="urn:microsoft.com/office/officeart/2005/8/layout/list1"/>
    <dgm:cxn modelId="{780923A8-6DD8-4257-86F1-CE710662F66E}" type="presOf" srcId="{4FA1CC35-98B1-46FD-A79C-5016E87A1705}" destId="{A1488A25-F83E-4F06-8CF1-2E5CE44CB299}" srcOrd="0" destOrd="2" presId="urn:microsoft.com/office/officeart/2005/8/layout/list1"/>
    <dgm:cxn modelId="{CA85FFB4-66EF-42A7-ADDB-AAAC0A38B701}" type="presOf" srcId="{A32DC352-427F-47F4-9EB4-9F94655715C5}" destId="{A1488A25-F83E-4F06-8CF1-2E5CE44CB299}" srcOrd="0" destOrd="3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" minVer="http://schemas.openxmlformats.org/drawingml/2006/main"/>
    </a:ext>
  </dgm:extLst>
</dgm:dataModel>
</file>

<file path=ppt/diagrams/data2.xml><?xml version="1.0" encoding="utf-8"?>
<dgm:dataModel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>
  <dgm:ptLst>
    <dgm:pt modelId="{3A024A20-32E9-40D7-8317-B147DA93431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CD8E93-0C28-419E-A026-75C8EA318C9A}" type="parTrans" cxnId="{7E187D4E-59B0-44D6-BA1D-AA91F6132DC6}">
      <dgm:prSet/>
      <dgm:spPr/>
      <dgm:t>
        <a:bodyPr/>
        <a:lstStyle/>
        <a:p>
          <a:endParaRPr lang="en-US"/>
        </a:p>
      </dgm:t>
    </dgm:pt>
    <dgm:pt modelId="{69F5A8F2-2E66-4B2D-ACCB-D3B040F5470D}">
      <dgm:prSet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Collect datasets</a:t>
          </a:r>
        </a:p>
      </dgm:t>
    </dgm:pt>
    <dgm:pt modelId="{76D2094C-4036-4D41-89D4-73F5FEE8968B}" type="sibTrans" cxnId="{7E187D4E-59B0-44D6-BA1D-AA91F6132D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F89615-B05C-47FF-855D-CDCD1936C0C0}" type="parTrans" cxnId="{95777CDB-F6EA-4CEF-88A6-6BD4764D1BC2}">
      <dgm:prSet/>
      <dgm:spPr/>
      <dgm:t>
        <a:bodyPr/>
        <a:lstStyle/>
        <a:p>
          <a:endParaRPr lang="en-US"/>
        </a:p>
      </dgm:t>
    </dgm:pt>
    <dgm:pt modelId="{A1625E39-8068-4DBE-9588-68CCBAD5AADB}">
      <dgm:prSet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Build model &amp; Test accuracy</a:t>
          </a:r>
          <a:endParaRPr lang="en-US"/>
        </a:p>
      </dgm:t>
    </dgm:pt>
    <dgm:pt modelId="{A07D681E-F181-422D-B336-CDD0E4EE5E7C}" type="sibTrans" cxnId="{95777CDB-F6EA-4CEF-88A6-6BD4764D1B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72D2E38-D5F1-42BD-AEC3-3DAA887FD743}" type="parTrans" cxnId="{B17787A0-C6DA-4C48-8768-9F5772AD0534}">
      <dgm:prSet/>
      <dgm:spPr/>
      <dgm:t>
        <a:bodyPr/>
        <a:lstStyle/>
        <a:p/>
      </dgm:t>
    </dgm:pt>
    <dgm:pt modelId="{C9C96865-5507-4385-93B6-F6416447724A}">
      <dgm:prSet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Develop application</a:t>
          </a:r>
        </a:p>
      </dgm:t>
    </dgm:pt>
    <dgm:pt modelId="{ABA79A81-806E-4797-BB93-9886C537A968}" type="sibTrans" cxnId="{B17787A0-C6DA-4C48-8768-9F5772AD0534}">
      <dgm:prSet/>
      <dgm:spPr/>
      <dgm:t>
        <a:bodyPr/>
        <a:lstStyle/>
        <a:p/>
      </dgm:t>
    </dgm:pt>
    <dgm:pt modelId="{52E1591E-C930-4A4C-97E5-7D141380A0D3}" type="pres">
      <dgm:prSet presAssocID="{3A024A20-32E9-40D7-8317-B147DA93431A}" presName="root">
        <dgm:presLayoutVars>
          <dgm:dir/>
          <dgm:resizeHandles val="exact"/>
        </dgm:presLayoutVars>
      </dgm:prSet>
      <dgm:spPr/>
      <dgm:t>
        <a:bodyPr/>
        <a:lstStyle/>
        <a:p/>
      </dgm:t>
    </dgm:pt>
    <dgm:pt modelId="{78EC71D4-FDAA-45CA-9C8A-09D7276814EB}" type="pres">
      <dgm:prSet presAssocID="{3A024A20-32E9-40D7-8317-B147DA93431A}" presName="container">
        <dgm:presLayoutVars>
          <dgm:dir/>
          <dgm:resizeHandles val="exact"/>
        </dgm:presLayoutVars>
      </dgm:prSet>
      <dgm:spPr/>
      <dgm:t>
        <a:bodyPr/>
        <a:lstStyle/>
        <a:p/>
      </dgm:t>
    </dgm:pt>
    <dgm:pt modelId="{594FDB5B-0D36-41A4-9438-58F73439FE42}" type="pres">
      <dgm:prSet presAssocID="{69F5A8F2-2E66-4B2D-ACCB-D3B040F5470D}" presName="compNode"/>
      <dgm:spPr/>
      <dgm:t>
        <a:bodyPr/>
        <a:lstStyle/>
        <a:p/>
      </dgm:t>
    </dgm:pt>
    <dgm:pt modelId="{83DD8C8D-5D87-4829-B1B6-9B8B65A82D34}" type="pres">
      <dgm:prSet presAssocID="{69F5A8F2-2E66-4B2D-ACCB-D3B040F5470D}" presName="iconBgRect" presStyleLbl="bgShp" presStyleCnt="3"/>
      <dgm:spPr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</dgm:spPr>
      <dgm:t>
        <a:bodyPr/>
        <a:lstStyle/>
        <a:p/>
      </dgm:t>
    </dgm:pt>
    <dgm:pt modelId="{90465216-5EAD-49B1-BECC-259052B87A64}" type="pres">
      <dgm:prSet presAssocID="{69F5A8F2-2E66-4B2D-ACCB-D3B040F5470D}" presName="iconRect" presStyleLbl="node1" presStyleCnt="3"/>
      <dgm:spPr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/>
      </dgm:t>
      <dgm:extLst>
        <a:ext uri="{E40237B7-FDA0-4F09-8148-C483321AD2D9}">
          <dgm14:cNvPr xmlns:dgm14="http://schemas.microsoft.com/office/drawing/2010/diagram" id="0" name="" descr="Harvest Basket"/>
        </a:ext>
      </dgm:extLst>
    </dgm:pt>
    <dgm:pt modelId="{FC545675-C792-44C9-9400-7AD117960C5A}" type="pres">
      <dgm:prSet presAssocID="{69F5A8F2-2E66-4B2D-ACCB-D3B040F5470D}" presName="spaceRect"/>
      <dgm:spPr/>
      <dgm:t>
        <a:bodyPr/>
        <a:lstStyle/>
        <a:p/>
      </dgm:t>
    </dgm:pt>
    <dgm:pt modelId="{E6C98436-75A3-4A25-A7E5-F99D88BF3702}" type="pres">
      <dgm:prSet presAssocID="{69F5A8F2-2E66-4B2D-ACCB-D3B040F5470D}" presName="textRect" presStyleLbl="revTx" presStyleCnt="3">
        <dgm:presLayoutVars>
          <dgm:chMax val="1"/>
          <dgm:chPref val="1"/>
        </dgm:presLayoutVars>
      </dgm:prSet>
      <dgm:spPr/>
      <dgm:t>
        <a:bodyPr/>
        <a:lstStyle/>
        <a:p/>
      </dgm:t>
    </dgm:pt>
    <dgm:pt modelId="{15616BCC-46E1-4206-9FC2-172EEC70482E}" type="pres">
      <dgm:prSet presAssocID="{76D2094C-4036-4D41-89D4-73F5FEE8968B}" presName="sibTrans" presStyleLbl="sibTrans2D1" presStyleCnt="2"/>
      <dgm:spPr/>
      <dgm:t>
        <a:bodyPr/>
        <a:lstStyle/>
        <a:p/>
      </dgm:t>
    </dgm:pt>
    <dgm:pt modelId="{33BF770F-1E60-407F-8856-94B05C09F165}" type="pres">
      <dgm:prSet presAssocID="{A1625E39-8068-4DBE-9588-68CCBAD5AADB}" presName="compNode"/>
      <dgm:spPr/>
      <dgm:t>
        <a:bodyPr/>
        <a:lstStyle/>
        <a:p/>
      </dgm:t>
    </dgm:pt>
    <dgm:pt modelId="{99668184-C84E-4F4D-8A22-9B3339036675}" type="pres">
      <dgm:prSet presAssocID="{A1625E39-8068-4DBE-9588-68CCBAD5AADB}" presName="iconBgRect" presStyleLbl="bgShp" presStyleIdx="1" presStyleCnt="3"/>
      <dgm:spPr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</dgm:spPr>
      <dgm:t>
        <a:bodyPr/>
        <a:lstStyle/>
        <a:p/>
      </dgm:t>
    </dgm:pt>
    <dgm:pt modelId="{4A8F5380-89EB-4157-85D9-633A3C407CA0}" type="pres">
      <dgm:prSet presAssocID="{A1625E39-8068-4DBE-9588-68CCBAD5AADB}" presName="iconRect" presStyleLbl="node1" presStyleIdx="1" presStyleCnt="3"/>
      <dgm:spPr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/>
      </dgm:t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E57F3F17-1F8B-46C4-8645-9C2A9C6CD2A6}" type="pres">
      <dgm:prSet presAssocID="{A1625E39-8068-4DBE-9588-68CCBAD5AADB}" presName="spaceRect"/>
      <dgm:spPr/>
      <dgm:t>
        <a:bodyPr/>
        <a:lstStyle/>
        <a:p/>
      </dgm:t>
    </dgm:pt>
    <dgm:pt modelId="{7B50EFD1-5037-42EF-AC3D-0233E82D0177}" type="pres">
      <dgm:prSet presAssocID="{A1625E39-8068-4DBE-9588-68CCBAD5AAD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/>
      </dgm:t>
    </dgm:pt>
    <dgm:pt modelId="{96C4EB5A-7ADB-4C42-B8A2-3BF9526E0E97}" type="pres">
      <dgm:prSet presAssocID="{A07D681E-F181-422D-B336-CDD0E4EE5E7C}" presName="sibTrans" presStyleLbl="sibTrans2D1" presStyleIdx="1" presStyleCnt="2"/>
      <dgm:spPr/>
      <dgm:t>
        <a:bodyPr/>
        <a:lstStyle/>
        <a:p/>
      </dgm:t>
    </dgm:pt>
    <dgm:pt modelId="{A409980B-A169-4047-96C3-CD508A60CBDF}" type="pres">
      <dgm:prSet presAssocID="{C9C96865-5507-4385-93B6-F6416447724A}" presName="compNode"/>
      <dgm:spPr/>
      <dgm:t>
        <a:bodyPr/>
        <a:lstStyle/>
        <a:p/>
      </dgm:t>
    </dgm:pt>
    <dgm:pt modelId="{688DABDB-9254-404D-A421-2CE317482675}" type="pres">
      <dgm:prSet presAssocID="{C9C96865-5507-4385-93B6-F6416447724A}" presName="iconBgRect" presStyleLbl="bgShp" presStyleIdx="2" presStyleCnt="3"/>
      <dgm:spPr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</dgm:spPr>
      <dgm:t>
        <a:bodyPr/>
        <a:lstStyle/>
        <a:p/>
      </dgm:t>
    </dgm:pt>
    <dgm:pt modelId="{9D4C38AF-6B37-402D-8A59-EFB65EED1A72}" type="pres">
      <dgm:prSet presAssocID="{C9C96865-5507-4385-93B6-F6416447724A}" presName="iconRect" presStyleLbl="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/>
      </dgm:t>
    </dgm:pt>
    <dgm:pt modelId="{28E3371A-FF67-44E0-B8E3-4D733D0ED71C}" type="pres">
      <dgm:prSet presAssocID="{C9C96865-5507-4385-93B6-F6416447724A}" presName="spaceRect"/>
      <dgm:spPr/>
      <dgm:t>
        <a:bodyPr/>
        <a:lstStyle/>
        <a:p/>
      </dgm:t>
    </dgm:pt>
    <dgm:pt modelId="{1460FC9F-5C00-4E39-9B62-3C15037136DE}" type="pres">
      <dgm:prSet presAssocID="{C9C96865-5507-4385-93B6-F6416447724A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/>
      </dgm:t>
    </dgm:pt>
  </dgm:ptLst>
  <dgm:cxnLst>
    <dgm:cxn modelId="{7E187D4E-59B0-44D6-BA1D-AA91F6132DC6}" srcId="{3A024A20-32E9-40D7-8317-B147DA93431A}" destId="{69F5A8F2-2E66-4B2D-ACCB-D3B040F5470D}" srcOrd="0" destOrd="0" parTransId="{D3CD8E93-0C28-419E-A026-75C8EA318C9A}" sibTransId="{76D2094C-4036-4D41-89D4-73F5FEE8968B}"/>
    <dgm:cxn modelId="{95777CDB-F6EA-4CEF-88A6-6BD4764D1BC2}" srcId="{3A024A20-32E9-40D7-8317-B147DA93431A}" destId="{A1625E39-8068-4DBE-9588-68CCBAD5AADB}" srcOrd="1" destOrd="0" parTransId="{42F89615-B05C-47FF-855D-CDCD1936C0C0}" sibTransId="{A07D681E-F181-422D-B336-CDD0E4EE5E7C}"/>
    <dgm:cxn modelId="{B17787A0-C6DA-4C48-8768-9F5772AD0534}" srcId="{3A024A20-32E9-40D7-8317-B147DA93431A}" destId="{C9C96865-5507-4385-93B6-F6416447724A}" srcOrd="2" destOrd="0" parTransId="{972D2E38-D5F1-42BD-AEC3-3DAA887FD743}" sibTransId="{ABA79A81-806E-4797-BB93-9886C537A968}"/>
    <dgm:cxn modelId="{F28279FF-99C5-46F6-99FF-6332896DB1D3}" type="presOf" srcId="{3A024A20-32E9-40D7-8317-B147DA93431A}" destId="{52E1591E-C930-4A4C-97E5-7D141380A0D3}" srcOrd="0" destOrd="0" presId="urn:microsoft.com/office/officeart/2018/2/layout/IconCircleList"/>
    <dgm:cxn modelId="{5D1701DF-B768-439D-B586-5F4331FC99AA}" type="presParOf" srcId="{52E1591E-C930-4A4C-97E5-7D141380A0D3}" destId="{78EC71D4-FDAA-45CA-9C8A-09D7276814EB}" srcOrd="0" destOrd="0" presId="urn:microsoft.com/office/officeart/2018/2/layout/IconCircleList"/>
    <dgm:cxn modelId="{9D5D6839-58C6-4ED6-8506-93AA22A608C2}" type="presParOf" srcId="{78EC71D4-FDAA-45CA-9C8A-09D7276814EB}" destId="{594FDB5B-0D36-41A4-9438-58F73439FE42}" srcOrd="0" destOrd="0" presId="urn:microsoft.com/office/officeart/2018/2/layout/IconCircleList"/>
    <dgm:cxn modelId="{3C54B720-D92D-48D5-847F-4822B77A18D2}" type="presParOf" srcId="{594FDB5B-0D36-41A4-9438-58F73439FE42}" destId="{83DD8C8D-5D87-4829-B1B6-9B8B65A82D34}" srcOrd="0" destOrd="0" presId="urn:microsoft.com/office/officeart/2018/2/layout/IconCircleList"/>
    <dgm:cxn modelId="{974C6815-4822-4463-9C51-1549354F50F2}" type="presParOf" srcId="{594FDB5B-0D36-41A4-9438-58F73439FE42}" destId="{90465216-5EAD-49B1-BECC-259052B87A64}" srcOrd="1" destOrd="0" presId="urn:microsoft.com/office/officeart/2018/2/layout/IconCircleList"/>
    <dgm:cxn modelId="{A3C2377F-2C7B-4BB1-A75F-087D52137BAA}" type="presParOf" srcId="{594FDB5B-0D36-41A4-9438-58F73439FE42}" destId="{FC545675-C792-44C9-9400-7AD117960C5A}" srcOrd="2" destOrd="0" presId="urn:microsoft.com/office/officeart/2018/2/layout/IconCircleList"/>
    <dgm:cxn modelId="{43346869-1A70-4282-A9E2-0BB757DAAC2D}" type="presParOf" srcId="{594FDB5B-0D36-41A4-9438-58F73439FE42}" destId="{E6C98436-75A3-4A25-A7E5-F99D88BF3702}" srcOrd="3" destOrd="0" presId="urn:microsoft.com/office/officeart/2018/2/layout/IconCircleList"/>
    <dgm:cxn modelId="{41963B4B-14B0-49CA-A5BF-3A1C7E3BB39D}" type="presOf" srcId="{69F5A8F2-2E66-4B2D-ACCB-D3B040F5470D}" destId="{E6C98436-75A3-4A25-A7E5-F99D88BF3702}" srcOrd="0" destOrd="0" presId="urn:microsoft.com/office/officeart/2018/2/layout/IconCircleList"/>
    <dgm:cxn modelId="{F8E40980-1132-4A66-B45B-F46D85C3B3E4}" type="presParOf" srcId="{78EC71D4-FDAA-45CA-9C8A-09D7276814EB}" destId="{15616BCC-46E1-4206-9FC2-172EEC70482E}" srcOrd="1" destOrd="0" presId="urn:microsoft.com/office/officeart/2018/2/layout/IconCircleList"/>
    <dgm:cxn modelId="{7C085EFC-1DDE-40AA-AF5C-1D9994E494DE}" type="presOf" srcId="{76D2094C-4036-4D41-89D4-73F5FEE8968B}" destId="{15616BCC-46E1-4206-9FC2-172EEC70482E}" srcOrd="0" destOrd="0" presId="urn:microsoft.com/office/officeart/2018/2/layout/IconCircleList"/>
    <dgm:cxn modelId="{113A4149-16E9-4FD3-9DE2-C026C1A757E1}" type="presParOf" srcId="{78EC71D4-FDAA-45CA-9C8A-09D7276814EB}" destId="{33BF770F-1E60-407F-8856-94B05C09F165}" srcOrd="2" destOrd="0" presId="urn:microsoft.com/office/officeart/2018/2/layout/IconCircleList"/>
    <dgm:cxn modelId="{C498BC8C-2A17-4FBC-8241-647B2A42A685}" type="presParOf" srcId="{33BF770F-1E60-407F-8856-94B05C09F165}" destId="{99668184-C84E-4F4D-8A22-9B3339036675}" srcOrd="0" destOrd="0" presId="urn:microsoft.com/office/officeart/2018/2/layout/IconCircleList"/>
    <dgm:cxn modelId="{0DAA3777-EE4E-4672-906F-9CA28FCECE6E}" type="presParOf" srcId="{33BF770F-1E60-407F-8856-94B05C09F165}" destId="{4A8F5380-89EB-4157-85D9-633A3C407CA0}" srcOrd="1" destOrd="0" presId="urn:microsoft.com/office/officeart/2018/2/layout/IconCircleList"/>
    <dgm:cxn modelId="{4EFDE36D-D0E8-4F23-B362-B0D743C366E3}" type="presParOf" srcId="{33BF770F-1E60-407F-8856-94B05C09F165}" destId="{E57F3F17-1F8B-46C4-8645-9C2A9C6CD2A6}" srcOrd="2" destOrd="0" presId="urn:microsoft.com/office/officeart/2018/2/layout/IconCircleList"/>
    <dgm:cxn modelId="{74ED954E-D369-4CAF-A4E0-F218F68C4389}" type="presParOf" srcId="{33BF770F-1E60-407F-8856-94B05C09F165}" destId="{7B50EFD1-5037-42EF-AC3D-0233E82D0177}" srcOrd="3" destOrd="0" presId="urn:microsoft.com/office/officeart/2018/2/layout/IconCircleList"/>
    <dgm:cxn modelId="{40AE76E9-4B9B-44DB-A59A-893ACCE83463}" type="presOf" srcId="{A1625E39-8068-4DBE-9588-68CCBAD5AADB}" destId="{7B50EFD1-5037-42EF-AC3D-0233E82D0177}" srcOrd="0" destOrd="0" presId="urn:microsoft.com/office/officeart/2018/2/layout/IconCircleList"/>
    <dgm:cxn modelId="{62527835-7813-43CC-B76E-F39B92013D52}" type="presParOf" srcId="{78EC71D4-FDAA-45CA-9C8A-09D7276814EB}" destId="{96C4EB5A-7ADB-4C42-B8A2-3BF9526E0E97}" srcOrd="3" destOrd="0" presId="urn:microsoft.com/office/officeart/2018/2/layout/IconCircleList"/>
    <dgm:cxn modelId="{BA150CDD-6147-43ED-9884-639DE54FA36C}" type="presOf" srcId="{A07D681E-F181-422D-B336-CDD0E4EE5E7C}" destId="{96C4EB5A-7ADB-4C42-B8A2-3BF9526E0E97}" srcOrd="0" destOrd="0" presId="urn:microsoft.com/office/officeart/2018/2/layout/IconCircleList"/>
    <dgm:cxn modelId="{DC7FE426-3F27-4569-A0F5-5C96F1A26D2A}" type="presParOf" srcId="{78EC71D4-FDAA-45CA-9C8A-09D7276814EB}" destId="{A409980B-A169-4047-96C3-CD508A60CBDF}" srcOrd="4" destOrd="0" presId="urn:microsoft.com/office/officeart/2018/2/layout/IconCircleList"/>
    <dgm:cxn modelId="{40D7D3B1-0FA2-4361-AFBA-14B894700C3A}" type="presParOf" srcId="{A409980B-A169-4047-96C3-CD508A60CBDF}" destId="{688DABDB-9254-404D-A421-2CE317482675}" srcOrd="0" destOrd="0" presId="urn:microsoft.com/office/officeart/2018/2/layout/IconCircleList"/>
    <dgm:cxn modelId="{97B0D652-EACB-47B7-A153-AE2288542D2F}" type="presParOf" srcId="{A409980B-A169-4047-96C3-CD508A60CBDF}" destId="{9D4C38AF-6B37-402D-8A59-EFB65EED1A72}" srcOrd="1" destOrd="0" presId="urn:microsoft.com/office/officeart/2018/2/layout/IconCircleList"/>
    <dgm:cxn modelId="{95F42884-2615-49F7-AC1C-E2847B36A3D4}" type="presParOf" srcId="{A409980B-A169-4047-96C3-CD508A60CBDF}" destId="{28E3371A-FF67-44E0-B8E3-4D733D0ED71C}" srcOrd="2" destOrd="0" presId="urn:microsoft.com/office/officeart/2018/2/layout/IconCircleList"/>
    <dgm:cxn modelId="{0DD2E743-8E47-40B0-9783-D497FA4B85BF}" type="presParOf" srcId="{A409980B-A169-4047-96C3-CD508A60CBDF}" destId="{1460FC9F-5C00-4E39-9B62-3C15037136DE}" srcOrd="3" destOrd="0" presId="urn:microsoft.com/office/officeart/2018/2/layout/IconCircleList"/>
    <dgm:cxn modelId="{1C399250-6966-449E-A18E-3BAEBFC1C7B5}" type="presOf" srcId="{C9C96865-5507-4385-93B6-F6416447724A}" destId="{1460FC9F-5C00-4E39-9B62-3C15037136DE}" srcOrd="0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2" minVer="http://schemas.openxmlformats.org/drawingml/2006/main"/>
    </a:ext>
  </dgm:extLst>
</dgm:dataModel>
</file>

<file path=ppt/diagrams/data3.xml><?xml version="1.0" encoding="utf-8"?>
<dgm:dataModel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>
  <dgm:ptLst>
    <dgm:pt modelId="{7BEE2C1C-6C43-4C2A-9559-DCF6C68455A7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/>
      </dgm:t>
    </dgm:pt>
    <dgm:pt modelId="{84C2FBE6-D820-4731-85AE-0D11C6306E80}" type="parTrans" cxnId="{727DB5F2-2D1C-430F-BBFE-4D936C5DC76D}">
      <dgm:prSet/>
      <dgm:spPr/>
      <dgm:t>
        <a:bodyPr/>
        <a:lstStyle/>
        <a:p>
          <a:endParaRPr lang="en-US"/>
        </a:p>
      </dgm:t>
    </dgm:pt>
    <dgm:pt modelId="{0772C1E1-41C5-4E3E-8EBA-5B7291B001B8}">
      <dgm:prSet phldrT="[Text]" phldr="1"/>
      <dgm:spPr>
        <a:noFill/>
        <a:ln w="19050" cap="rnd" cmpd="sng" algn="ctr">
          <a:noFill/>
          <a:prstDash val="solid"/>
        </a:ln>
      </dgm:spPr>
      <dgm:t>
        <a:bodyPr/>
        <a:lstStyle/>
        <a:p>
          <a:endParaRPr lang="en-US"/>
        </a:p>
      </dgm:t>
    </dgm:pt>
    <dgm:pt modelId="{D0AD92F5-7BC8-4A3A-A0DE-E00E64E8824F}" type="sibTrans" cxnId="{727DB5F2-2D1C-430F-BBFE-4D936C5DC76D}">
      <dgm:prSet/>
      <dgm:spPr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46000" r="-4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endParaRPr lang="en-US"/>
        </a:p>
      </dgm:t>
    </dgm:pt>
    <dgm:pt modelId="{E24ACC82-0C2F-49D5-A9FE-71C1F7CDC61C}" type="pres">
      <dgm:prSet presAssocID="{7BEE2C1C-6C43-4C2A-9559-DCF6C68455A7}" presName="Name0">
        <dgm:presLayoutVars>
          <dgm:dir/>
        </dgm:presLayoutVars>
      </dgm:prSet>
      <dgm:spPr/>
      <dgm:t>
        <a:bodyPr/>
        <a:lstStyle/>
        <a:p/>
      </dgm:t>
    </dgm:pt>
    <dgm:pt modelId="{976C3B10-0B0A-40C2-8057-098C1739B65B}" type="pres">
      <dgm:prSet presAssocID="{D0AD92F5-7BC8-4A3A-A0DE-E00E64E8824F}" presName="picture_1" presStyleLbl="bgImgPlace1" presStyleCnt="1" custLinFactNeighborX="-3621" custLinFactNeighborY="-11600"/>
      <dgm:spPr/>
      <dgm:t>
        <a:bodyPr/>
        <a:lstStyle/>
        <a:p/>
      </dgm:t>
    </dgm:pt>
    <dgm:pt modelId="{817F9C21-AB75-4D2D-9095-1A7244790ADD}" type="pres">
      <dgm:prSet presAssocID="{0772C1E1-41C5-4E3E-8EBA-5B7291B001B8}" presName="text_1" presStyleLbl="node1" presStyleCnt="1" custFlipVert="1" custScaleX="34683" custScaleY="1868">
        <dgm:presLayoutVars>
          <dgm:bulletEnabled val="1"/>
        </dgm:presLayoutVars>
      </dgm:prSet>
      <dgm:spPr/>
      <dgm:t>
        <a:bodyPr/>
        <a:lstStyle/>
        <a:p/>
      </dgm:t>
    </dgm:pt>
    <dgm:pt modelId="{DB11DC2A-1CE3-4CCF-94BA-556F3AA75ABB}" type="pres">
      <dgm:prSet presAssocID="{7BEE2C1C-6C43-4C2A-9559-DCF6C68455A7}" presName="maxNode"/>
      <dgm:spPr/>
      <dgm:t>
        <a:bodyPr/>
        <a:lstStyle/>
        <a:p/>
      </dgm:t>
    </dgm:pt>
    <dgm:pt modelId="{4634FEED-207B-4726-9E83-96BB221C81F7}" type="pres">
      <dgm:prSet presAssocID="{7BEE2C1C-6C43-4C2A-9559-DCF6C68455A7}" presName="Name33"/>
      <dgm:spPr/>
      <dgm:t>
        <a:bodyPr/>
        <a:lstStyle/>
        <a:p/>
      </dgm:t>
    </dgm:pt>
  </dgm:ptLst>
  <dgm:cxnLst>
    <dgm:cxn modelId="{727DB5F2-2D1C-430F-BBFE-4D936C5DC76D}" srcId="{7BEE2C1C-6C43-4C2A-9559-DCF6C68455A7}" destId="{0772C1E1-41C5-4E3E-8EBA-5B7291B001B8}" srcOrd="0" destOrd="0" parTransId="{84C2FBE6-D820-4731-85AE-0D11C6306E80}" sibTransId="{D0AD92F5-7BC8-4A3A-A0DE-E00E64E8824F}"/>
    <dgm:cxn modelId="{AE27C19E-6422-43D7-889B-2FC040CAEB8B}" type="presOf" srcId="{7BEE2C1C-6C43-4C2A-9559-DCF6C68455A7}" destId="{E24ACC82-0C2F-49D5-A9FE-71C1F7CDC61C}" srcOrd="0" destOrd="0" presId="urn:microsoft.com/office/officeart/2008/layout/AccentedPicture"/>
    <dgm:cxn modelId="{A02EC413-6B85-4FE9-9454-A0B41209484B}" type="presParOf" srcId="{E24ACC82-0C2F-49D5-A9FE-71C1F7CDC61C}" destId="{976C3B10-0B0A-40C2-8057-098C1739B65B}" srcOrd="0" destOrd="0" presId="urn:microsoft.com/office/officeart/2008/layout/AccentedPicture"/>
    <dgm:cxn modelId="{35BE6953-F4D0-4C4A-8423-0896B8FD375F}" type="presOf" srcId="{D0AD92F5-7BC8-4A3A-A0DE-E00E64E8824F}" destId="{976C3B10-0B0A-40C2-8057-098C1739B65B}" srcOrd="0" destOrd="0" presId="urn:microsoft.com/office/officeart/2008/layout/AccentedPicture"/>
    <dgm:cxn modelId="{C8D8876F-9DC4-4574-A040-87F0D6C69771}" type="presParOf" srcId="{E24ACC82-0C2F-49D5-A9FE-71C1F7CDC61C}" destId="{817F9C21-AB75-4D2D-9095-1A7244790ADD}" srcOrd="1" destOrd="0" presId="urn:microsoft.com/office/officeart/2008/layout/AccentedPicture"/>
    <dgm:cxn modelId="{E8005A0C-9F4A-4C22-8ECD-CD53387B7B27}" type="presOf" srcId="{0772C1E1-41C5-4E3E-8EBA-5B7291B001B8}" destId="{817F9C21-AB75-4D2D-9095-1A7244790ADD}" srcOrd="0" destOrd="0" presId="urn:microsoft.com/office/officeart/2008/layout/AccentedPicture"/>
    <dgm:cxn modelId="{9AEF452F-5D01-4600-BBF3-6E5D95E02753}" type="presParOf" srcId="{E24ACC82-0C2F-49D5-A9FE-71C1F7CDC61C}" destId="{DB11DC2A-1CE3-4CCF-94BA-556F3AA75ABB}" srcOrd="2" destOrd="0" presId="urn:microsoft.com/office/officeart/2008/layout/AccentedPicture"/>
    <dgm:cxn modelId="{80962D05-6C37-4866-9A4C-23B7D673940E}" type="presParOf" srcId="{DB11DC2A-1CE3-4CCF-94BA-556F3AA75ABB}" destId="{4634FEED-207B-4726-9E83-96BB221C81F7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2" minVer="http://schemas.openxmlformats.org/drawingml/2006/main"/>
    </a:ext>
  </dgm:extLst>
</dgm:dataModel>
</file>

<file path=ppt/diagrams/data4.xml><?xml version="1.0" encoding="utf-8"?>
<dgm:dataModel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>
  <dgm:ptLst>
    <dgm:pt modelId="{6E7A360B-DF01-4BC3-B8FF-7170AE02B590}" type="doc">
      <dgm:prSet loTypeId="urn:microsoft.com/office/officeart/2005/8/layout/vList5" loCatId="list" qsTypeId="urn:microsoft.com/office/officeart/2005/8/quickstyle/3d2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108F6550-C3F8-48E1-B186-ECDD44424F2C}" type="parTrans" cxnId="{B6ED0FBC-4CFC-4E42-8A84-43A6FCB0BDC7}">
      <dgm:prSet/>
      <dgm:spPr/>
      <dgm:t>
        <a:bodyPr/>
        <a:lstStyle/>
        <a:p>
          <a:endParaRPr lang="en-US"/>
        </a:p>
      </dgm:t>
    </dgm:pt>
    <dgm:pt modelId="{482CAEFB-C331-452D-BA66-8ED02EC071CA}">
      <dgm:prSet/>
      <dgm:spPr>
        <a:gradFill rotWithShape="0">
          <a:gsLst>
            <a:gs pos="92000">
              <a:schemeClr val="tx2">
                <a:lumMod val="75000"/>
              </a:schemeClr>
            </a:gs>
            <a:gs pos="40718">
              <a:srgbClr val="36508C"/>
            </a:gs>
            <a:gs pos="25000">
              <a:srgbClr val="0070C0"/>
            </a:gs>
          </a:gsLst>
        </a:gradFill>
        <a:ln>
          <a:noFill/>
        </a:ln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b="1" u="sng">
              <a:latin typeface="Times New Roman" panose="02020603050405020304" pitchFamily="18" charset="0"/>
              <a:cs typeface="Times New Roman" panose="02020603050405020304" pitchFamily="18" charset="0"/>
            </a:rPr>
            <a:t>Research Question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DE6259-12C3-443B-A856-EAEE69B11501}" type="parTrans" cxnId="{5EF0D5D9-8357-4A35-B2B4-F35DE027A244}">
      <dgm:prSet/>
      <dgm:spPr/>
      <dgm:t>
        <a:bodyPr/>
        <a:lstStyle/>
        <a:p>
          <a:endParaRPr lang="en-US"/>
        </a:p>
      </dgm:t>
    </dgm:pt>
    <dgm:pt modelId="{0E87B3F0-8D26-40FB-8819-6322ECA78266}">
      <dgm:prSet custT="1"/>
      <dgm:spPr>
        <a:solidFill>
          <a:srgbClr val="93D1FF">
            <a:alpha val="89804"/>
          </a:srgbClr>
        </a:solidFill>
        <a:ln w="9525" cap="rnd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Farmers can’t understand the standard languages output from chatbot.</a:t>
          </a:r>
        </a:p>
      </dgm:t>
    </dgm:pt>
    <dgm:pt modelId="{0E28C9F1-8FFF-45F3-9B84-1D9EABE128ED}" type="sibTrans" cxnId="{5EF0D5D9-8357-4A35-B2B4-F35DE027A244}">
      <dgm:prSet/>
      <dgm:spPr/>
      <dgm:t>
        <a:bodyPr/>
        <a:lstStyle/>
        <a:p>
          <a:endParaRPr lang="en-US"/>
        </a:p>
      </dgm:t>
    </dgm:pt>
    <dgm:pt modelId="{B63A0846-7B88-4450-BCD1-A4F69C860F8A}" type="parTrans" cxnId="{65230964-4B3E-42CD-95BA-12B686A89D0E}">
      <dgm:prSet/>
      <dgm:spPr/>
      <dgm:t>
        <a:bodyPr/>
        <a:lstStyle/>
        <a:p>
          <a:endParaRPr lang="en-US"/>
        </a:p>
      </dgm:t>
    </dgm:pt>
    <dgm:pt modelId="{0D9BDF35-39D2-42D8-90D8-A79C274953C4}">
      <dgm:prSet custT="1"/>
      <dgm:spPr>
        <a:solidFill>
          <a:srgbClr val="93D1FF">
            <a:alpha val="89804"/>
          </a:srgbClr>
        </a:solidFill>
        <a:ln w="9525" cap="rnd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Farmers have an idea of a product but they don’t know the actual name.</a:t>
          </a:r>
        </a:p>
      </dgm:t>
    </dgm:pt>
    <dgm:pt modelId="{4F1AFFFD-2549-4AE8-9A71-5E80EE2E826D}" type="sibTrans" cxnId="{65230964-4B3E-42CD-95BA-12B686A89D0E}">
      <dgm:prSet/>
      <dgm:spPr/>
      <dgm:t>
        <a:bodyPr/>
        <a:lstStyle/>
        <a:p>
          <a:endParaRPr lang="en-US"/>
        </a:p>
      </dgm:t>
    </dgm:pt>
    <dgm:pt modelId="{47D69B0A-30F9-44E8-B55C-06F9823CE1E1}" type="sibTrans" cxnId="{B6ED0FBC-4CFC-4E42-8A84-43A6FCB0BDC7}">
      <dgm:prSet/>
      <dgm:spPr/>
      <dgm:t>
        <a:bodyPr/>
        <a:lstStyle/>
        <a:p>
          <a:endParaRPr lang="en-US"/>
        </a:p>
      </dgm:t>
    </dgm:pt>
    <dgm:pt modelId="{40E65D93-EF8C-4304-876C-EE77C539BDA2}" type="pres">
      <dgm:prSet presAssocID="{6E7A360B-DF01-4BC3-B8FF-7170AE02B590}" presName="Name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EF481C34-C729-4EB4-842B-F6DEF9B542D7}" type="pres">
      <dgm:prSet presAssocID="{482CAEFB-C331-452D-BA66-8ED02EC071CA}" presName="linNode"/>
      <dgm:spPr/>
      <dgm:t>
        <a:bodyPr/>
        <a:lstStyle/>
        <a:p/>
      </dgm:t>
    </dgm:pt>
    <dgm:pt modelId="{7C46E5CA-AC18-446D-ABE3-3CC4DF42FC1D}" type="pres">
      <dgm:prSet presAssocID="{482CAEFB-C331-452D-BA66-8ED02EC071CA}" presName="parentText" presStyleLbl="node1" presStyleCnt="1" custScaleX="86012" custLinFactNeighborX="-15696">
        <dgm:presLayoutVars>
          <dgm:chMax val="1"/>
          <dgm:bulletEnabled val="1"/>
        </dgm:presLayoutVars>
      </dgm:prSet>
      <dgm:spPr/>
      <dgm:t>
        <a:bodyPr/>
        <a:lstStyle/>
        <a:p/>
      </dgm:t>
    </dgm:pt>
    <dgm:pt modelId="{430D5267-4D1F-4EA9-8B57-3FCDB55E38B2}" type="pres">
      <dgm:prSet presAssocID="{482CAEFB-C331-452D-BA66-8ED02EC071CA}" presName="descendantText" presStyleLbl="alignAccFollowNode1" presStyleCnt="1" custScaleX="111910">
        <dgm:presLayoutVars>
          <dgm:bulletEnabled val="1"/>
        </dgm:presLayoutVars>
      </dgm:prSet>
      <dgm:spPr/>
      <dgm:t>
        <a:bodyPr/>
        <a:lstStyle/>
        <a:p/>
      </dgm:t>
    </dgm:pt>
  </dgm:ptLst>
  <dgm:cxnLst>
    <dgm:cxn modelId="{B6ED0FBC-4CFC-4E42-8A84-43A6FCB0BDC7}" srcId="{6E7A360B-DF01-4BC3-B8FF-7170AE02B590}" destId="{482CAEFB-C331-452D-BA66-8ED02EC071CA}" srcOrd="0" destOrd="0" parTransId="{108F6550-C3F8-48E1-B186-ECDD44424F2C}" sibTransId="{47D69B0A-30F9-44E8-B55C-06F9823CE1E1}"/>
    <dgm:cxn modelId="{5EF0D5D9-8357-4A35-B2B4-F35DE027A244}" srcId="{482CAEFB-C331-452D-BA66-8ED02EC071CA}" destId="{0E87B3F0-8D26-40FB-8819-6322ECA78266}" srcOrd="0" destOrd="0" parTransId="{CEDE6259-12C3-443B-A856-EAEE69B11501}" sibTransId="{0E28C9F1-8FFF-45F3-9B84-1D9EABE128ED}"/>
    <dgm:cxn modelId="{65230964-4B3E-42CD-95BA-12B686A89D0E}" srcId="{482CAEFB-C331-452D-BA66-8ED02EC071CA}" destId="{0D9BDF35-39D2-42D8-90D8-A79C274953C4}" srcOrd="1" destOrd="0" parTransId="{B63A0846-7B88-4450-BCD1-A4F69C860F8A}" sibTransId="{4F1AFFFD-2549-4AE8-9A71-5E80EE2E826D}"/>
    <dgm:cxn modelId="{1EA116EB-F449-4F1A-B390-641E25C9CF74}" type="presOf" srcId="{6E7A360B-DF01-4BC3-B8FF-7170AE02B590}" destId="{40E65D93-EF8C-4304-876C-EE77C539BDA2}" srcOrd="0" destOrd="0" presId="urn:microsoft.com/office/officeart/2005/8/layout/vList5"/>
    <dgm:cxn modelId="{AFD9701C-D0F3-4856-8479-579C1DDD52F9}" type="presParOf" srcId="{40E65D93-EF8C-4304-876C-EE77C539BDA2}" destId="{EF481C34-C729-4EB4-842B-F6DEF9B542D7}" srcOrd="0" destOrd="0" presId="urn:microsoft.com/office/officeart/2005/8/layout/vList5"/>
    <dgm:cxn modelId="{9A3CE1EE-9FCD-4875-A089-9C2DBC98FB99}" type="presParOf" srcId="{EF481C34-C729-4EB4-842B-F6DEF9B542D7}" destId="{7C46E5CA-AC18-446D-ABE3-3CC4DF42FC1D}" srcOrd="0" destOrd="0" presId="urn:microsoft.com/office/officeart/2005/8/layout/vList5"/>
    <dgm:cxn modelId="{97BB9DB8-BE19-4374-9D14-EC91CDE5FA25}" type="presOf" srcId="{482CAEFB-C331-452D-BA66-8ED02EC071CA}" destId="{7C46E5CA-AC18-446D-ABE3-3CC4DF42FC1D}" srcOrd="0" destOrd="0" presId="urn:microsoft.com/office/officeart/2005/8/layout/vList5"/>
    <dgm:cxn modelId="{63D6856D-3A62-4169-AB5F-2BACDD02BD2B}" type="presParOf" srcId="{EF481C34-C729-4EB4-842B-F6DEF9B542D7}" destId="{430D5267-4D1F-4EA9-8B57-3FCDB55E38B2}" srcOrd="1" destOrd="0" presId="urn:microsoft.com/office/officeart/2005/8/layout/vList5"/>
    <dgm:cxn modelId="{64FD7CA0-0CB0-41CB-A849-0D4B8E32A336}" type="presOf" srcId="{0E87B3F0-8D26-40FB-8819-6322ECA78266}" destId="{430D5267-4D1F-4EA9-8B57-3FCDB55E38B2}" srcOrd="0" destOrd="0" presId="urn:microsoft.com/office/officeart/2005/8/layout/vList5"/>
    <dgm:cxn modelId="{B255C5B7-2511-4358-861D-CC3C9DEA3A00}" type="presOf" srcId="{0D9BDF35-39D2-42D8-90D8-A79C274953C4}" destId="{430D5267-4D1F-4EA9-8B57-3FCDB55E38B2}" srcOrd="0" destOrd="1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" minVer="http://schemas.openxmlformats.org/drawingml/2006/main"/>
    </a:ext>
  </dgm:extLst>
</dgm:dataModel>
</file>

<file path=ppt/diagrams/drawing1.xml><?xml version="1.0" encoding="utf-8"?>
<dsp:drawing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="http://schemas.openxmlformats.org/presentationml/2006/main" xmlns:dsp="http://schemas.microsoft.com/office/drawing/2008/diagram">
  <dsp:spTree>
    <dsp:nvGrpSpPr>
      <dsp:cNvPr id="225" name=""/>
      <dsp:cNvGrpSpPr/>
    </dsp:nvGrpSpPr>
    <dsp:grpSpPr/>
    <dsp:sp modelId="{88B84F16-EB6B-40BA-A997-D248561C003A}">
      <dsp:nvSpPr>
        <dsp:cNvPr id="226" name=""/>
        <dsp:cNvSpPr/>
      </dsp:nvSpPr>
      <dsp:spPr>
        <a:xfrm>
          <a:off x="0" y="423381"/>
          <a:ext cx="6367912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458216" rIns="494221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>
              <a:latin typeface="Calibri Light" panose="020f0302020204030204"/>
            </a:rPr>
            <a:t>We</a:t>
          </a:r>
          <a:r>
            <a:rPr lang="en-US" sz="2200" kern="1200">
              <a:latin typeface="Calibri Light" panose="020f0302020204030204"/>
            </a:rPr>
            <a:t> need more data to build the model</a:t>
          </a:r>
          <a:endParaRPr lang="en-US" sz="2200" kern="120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>
              <a:latin typeface="Calibri Light" panose="020f0302020204030204"/>
            </a:rPr>
            <a:t>We can improve the accuracy</a:t>
          </a:r>
        </a:p>
      </dsp:txBody>
      <dsp:txXfrm>
        <a:off x="0" y="423381"/>
        <a:ext cx="6367912" cy="1282049"/>
      </dsp:txXfrm>
    </dsp:sp>
    <dsp:sp modelId="{A34C64F2-C19E-44B0-88C0-8C74EDF09E50}">
      <dsp:nvSpPr>
        <dsp:cNvPr id="227" name=""/>
        <dsp:cNvSpPr/>
      </dsp:nvSpPr>
      <dsp:spPr>
        <a:xfrm>
          <a:off x="318395" y="98661"/>
          <a:ext cx="4457539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Research gap</a:t>
          </a:r>
          <a:endParaRPr lang="en-US" sz="2200" kern="1200"/>
        </a:p>
      </dsp:txBody>
      <dsp:txXfrm>
        <a:off x="350098" y="130364"/>
        <a:ext cx="4394133" cy="586034"/>
      </dsp:txXfrm>
    </dsp:sp>
    <dsp:sp modelId="{A1488A25-F83E-4F06-8CF1-2E5CE44CB299}">
      <dsp:nvSpPr>
        <dsp:cNvPr id="228" name=""/>
        <dsp:cNvSpPr/>
      </dsp:nvSpPr>
      <dsp:spPr>
        <a:xfrm>
          <a:off x="0" y="2148951"/>
          <a:ext cx="6367912" cy="415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458216" rIns="494221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RQ1- Which machine learning algorithms have been used in the literature for crop yield prediction?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RQ2- Which features have been used in literature for crop yield prediction using machine learning?</a:t>
          </a:r>
          <a:r>
            <a:rPr lang="en-US" sz="2200" kern="1200">
              <a:latin typeface="Calibri Light" panose="020f0302020204030204"/>
            </a:rPr>
            <a:t> 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RQ3- Which evaluation parameters and evaluation approaches have been used in literature for crop yield prediction?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RQ4- What are challenges in the field of crop yield prediction using machine learning?</a:t>
          </a:r>
        </a:p>
      </dsp:txBody>
      <dsp:txXfrm>
        <a:off x="0" y="2148951"/>
        <a:ext cx="6367912" cy="4158000"/>
      </dsp:txXfrm>
    </dsp:sp>
    <dsp:sp modelId="{1281FFFD-A15D-4D85-BEFA-6FD380041499}">
      <dsp:nvSpPr>
        <dsp:cNvPr id="229" name=""/>
        <dsp:cNvSpPr/>
      </dsp:nvSpPr>
      <dsp:spPr>
        <a:xfrm>
          <a:off x="318395" y="1824231"/>
          <a:ext cx="4457539" cy="6494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Research </a:t>
          </a:r>
          <a:r>
            <a:rPr lang="en-US" sz="2200" b="1" kern="1200">
              <a:latin typeface="Calibri Light" panose="020f0302020204030204"/>
            </a:rPr>
            <a:t>questions</a:t>
          </a:r>
          <a:endParaRPr lang="en-US" sz="2200" kern="1200"/>
        </a:p>
      </dsp:txBody>
      <dsp:txXfrm>
        <a:off x="350098" y="1855934"/>
        <a:ext cx="4394133" cy="586034"/>
      </dsp:txXfrm>
    </dsp:sp>
  </dsp:spTree>
</dsp:drawing>
</file>

<file path=ppt/diagrams/drawing2.xml><?xml version="1.0" encoding="utf-8"?>
<dsp:drawing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="http://schemas.openxmlformats.org/presentationml/2006/main" xmlns:dsp="http://schemas.microsoft.com/office/drawing/2008/diagram">
  <dsp:spTree>
    <dsp:nvGrpSpPr>
      <dsp:cNvPr id="227" name=""/>
      <dsp:cNvGrpSpPr/>
    </dsp:nvGrpSpPr>
    <dsp:grpSpPr/>
    <dsp:sp modelId="{83DD8C8D-5D87-4829-B1B6-9B8B65A82D34}">
      <dsp:nvSpPr>
        <dsp:cNvPr id="228" name=""/>
        <dsp:cNvSpPr/>
      </dsp:nvSpPr>
      <dsp:spPr>
        <a:xfrm>
          <a:off x="112191" y="1281862"/>
          <a:ext cx="794606" cy="7946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90465216-5EAD-49B1-BECC-259052B87A64}">
      <dsp:nvSpPr>
        <dsp:cNvPr id="229" name=""/>
        <dsp:cNvSpPr/>
      </dsp:nvSpPr>
      <dsp:spPr>
        <a:xfrm>
          <a:off x="279058" y="1448729"/>
          <a:ext cx="460872" cy="460872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/>
        <a:lstStyle/>
        <a:p/>
      </dsp:txBody>
    </dsp:sp>
    <dsp:sp modelId="{E6C98436-75A3-4A25-A7E5-F99D88BF3702}">
      <dsp:nvSpPr>
        <dsp:cNvPr id="230" name=""/>
        <dsp:cNvSpPr/>
      </dsp:nvSpPr>
      <dsp:spPr>
        <a:xfrm>
          <a:off x="1077071" y="1281862"/>
          <a:ext cx="1873002" cy="79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Collect datasets</a:t>
          </a:r>
        </a:p>
      </dsp:txBody>
      <dsp:txXfrm>
        <a:off x="1077071" y="1281862"/>
        <a:ext cx="1873002" cy="794606"/>
      </dsp:txXfrm>
    </dsp:sp>
    <dsp:sp modelId="{99668184-C84E-4F4D-8A22-9B3339036675}">
      <dsp:nvSpPr>
        <dsp:cNvPr id="231" name=""/>
        <dsp:cNvSpPr/>
      </dsp:nvSpPr>
      <dsp:spPr>
        <a:xfrm>
          <a:off x="3276429" y="1281862"/>
          <a:ext cx="794606" cy="7946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4A8F5380-89EB-4157-85D9-633A3C407CA0}">
      <dsp:nvSpPr>
        <dsp:cNvPr id="232" name=""/>
        <dsp:cNvSpPr/>
      </dsp:nvSpPr>
      <dsp:spPr>
        <a:xfrm>
          <a:off x="3443297" y="1448729"/>
          <a:ext cx="460872" cy="460872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/>
        <a:lstStyle/>
        <a:p/>
      </dsp:txBody>
    </dsp:sp>
    <dsp:sp modelId="{7B50EFD1-5037-42EF-AC3D-0233E82D0177}">
      <dsp:nvSpPr>
        <dsp:cNvPr id="233" name=""/>
        <dsp:cNvSpPr/>
      </dsp:nvSpPr>
      <dsp:spPr>
        <a:xfrm>
          <a:off x="4241309" y="1281862"/>
          <a:ext cx="1873002" cy="79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Build model &amp; Test accuracy</a:t>
          </a:r>
          <a:endParaRPr lang="en-US" sz="2300" kern="1200"/>
        </a:p>
      </dsp:txBody>
      <dsp:txXfrm>
        <a:off x="4241309" y="1281862"/>
        <a:ext cx="1873002" cy="794606"/>
      </dsp:txXfrm>
    </dsp:sp>
    <dsp:sp modelId="{688DABDB-9254-404D-A421-2CE317482675}">
      <dsp:nvSpPr>
        <dsp:cNvPr id="234" name=""/>
        <dsp:cNvSpPr/>
      </dsp:nvSpPr>
      <dsp:spPr>
        <a:xfrm>
          <a:off x="6440668" y="1281862"/>
          <a:ext cx="794606" cy="7946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9D4C38AF-6B37-402D-8A59-EFB65EED1A72}">
      <dsp:nvSpPr>
        <dsp:cNvPr id="235" name=""/>
        <dsp:cNvSpPr/>
      </dsp:nvSpPr>
      <dsp:spPr>
        <a:xfrm>
          <a:off x="6607535" y="1448729"/>
          <a:ext cx="460872" cy="4608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/>
        <a:lstStyle/>
        <a:p/>
      </dsp:txBody>
    </dsp:sp>
    <dsp:sp modelId="{1460FC9F-5C00-4E39-9B62-3C15037136DE}">
      <dsp:nvSpPr>
        <dsp:cNvPr id="236" name=""/>
        <dsp:cNvSpPr/>
      </dsp:nvSpPr>
      <dsp:spPr>
        <a:xfrm>
          <a:off x="7405548" y="1281862"/>
          <a:ext cx="1873002" cy="79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Develop application</a:t>
          </a:r>
        </a:p>
      </dsp:txBody>
      <dsp:txXfrm>
        <a:off x="7405548" y="1281862"/>
        <a:ext cx="1873002" cy="794606"/>
      </dsp:txXfrm>
    </dsp:sp>
  </dsp:spTree>
</dsp:drawing>
</file>

<file path=ppt/diagrams/drawing3.xml><?xml version="1.0" encoding="utf-8"?>
<dsp:drawing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="http://schemas.openxmlformats.org/presentationml/2006/main" xmlns:dsp="http://schemas.microsoft.com/office/drawing/2008/diagram">
  <dsp:spTree>
    <dsp:nvGrpSpPr>
      <dsp:cNvPr id="16" name=""/>
      <dsp:cNvGrpSpPr/>
    </dsp:nvGrpSpPr>
    <dsp:grpSpPr/>
    <dsp:sp modelId="{976C3B10-0B0A-40C2-8057-098C1739B65B}">
      <dsp:nvSpPr>
        <dsp:cNvPr id="17" name=""/>
        <dsp:cNvSpPr/>
      </dsp:nvSpPr>
      <dsp:spPr>
        <a:xfrm>
          <a:off x="114315" y="0"/>
          <a:ext cx="3197412" cy="4078332"/>
        </a:xfrm>
        <a:prstGeom prst="round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46000" r="-4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817F9C21-AB75-4D2D-9095-1A7244790ADD}">
      <dsp:nvSpPr>
        <dsp:cNvPr id="18" name=""/>
        <dsp:cNvSpPr/>
      </dsp:nvSpPr>
      <dsp:spPr>
        <a:xfrm flipV="1">
          <a:off x="1162045" y="2831977"/>
          <a:ext cx="853898" cy="45709"/>
        </a:xfrm>
        <a:prstGeom prst="rect">
          <a:avLst/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b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162045" y="2831977"/>
        <a:ext cx="853898" cy="45709"/>
      </dsp:txXfrm>
    </dsp:sp>
  </dsp:spTree>
</dsp:drawing>
</file>

<file path=ppt/diagrams/drawing4.xml><?xml version="1.0" encoding="utf-8"?>
<dsp:drawing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="http://schemas.openxmlformats.org/presentationml/2006/main" xmlns:dsp="http://schemas.microsoft.com/office/drawing/2008/diagram">
  <dsp:spTree>
    <dsp:nvGrpSpPr>
      <dsp:cNvPr id="9" name=""/>
      <dsp:cNvGrpSpPr/>
    </dsp:nvGrpSpPr>
    <dsp:grpSpPr/>
    <dsp:sp modelId="{430D5267-4D1F-4EA9-8B57-3FCDB55E38B2}">
      <dsp:nvSpPr>
        <dsp:cNvPr id="10" name=""/>
        <dsp:cNvSpPr/>
      </dsp:nvSpPr>
      <dsp:spPr>
        <a:xfrm rot="5400000">
          <a:off x="2409742" y="-73807"/>
          <a:ext cx="3413760" cy="4414815"/>
        </a:xfrm>
        <a:prstGeom prst="round2SameRect">
          <a:avLst/>
        </a:prstGeom>
        <a:solidFill>
          <a:srgbClr val="93D1FF">
            <a:alpha val="89804"/>
          </a:srgbClr>
        </a:solidFill>
        <a:ln w="9525" cap="rnd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Farmers can’t understand the standard languages output from chatbot.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Farmers have an idea of a product but they don’t know the actual name.</a:t>
          </a:r>
        </a:p>
      </dsp:txBody>
      <dsp:txXfrm rot="-5400000">
        <a:off x="1909214" y="593367"/>
        <a:ext cx="4248169" cy="3080468"/>
      </dsp:txXfrm>
    </dsp:sp>
    <dsp:sp modelId="{7C46E5CA-AC18-446D-ABE3-3CC4DF42FC1D}">
      <dsp:nvSpPr>
        <dsp:cNvPr id="11" name=""/>
        <dsp:cNvSpPr/>
      </dsp:nvSpPr>
      <dsp:spPr>
        <a:xfrm>
          <a:off x="0" y="0"/>
          <a:ext cx="1908645" cy="4267200"/>
        </a:xfrm>
        <a:prstGeom prst="roundRect">
          <a:avLst/>
        </a:prstGeom>
        <a:gradFill rotWithShape="0">
          <a:gsLst>
            <a:gs pos="92000">
              <a:schemeClr val="tx2">
                <a:lumMod val="75000"/>
              </a:schemeClr>
            </a:gs>
            <a:gs pos="40718">
              <a:srgbClr val="36508C"/>
            </a:gs>
            <a:gs pos="25000">
              <a:srgbClr val="0070C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u="sng" kern="1200">
              <a:latin typeface="Times New Roman" panose="02020603050405020304" pitchFamily="18" charset="0"/>
              <a:cs typeface="Times New Roman" panose="02020603050405020304" pitchFamily="18" charset="0"/>
            </a:rPr>
            <a:t>Research Question</a:t>
          </a:r>
          <a:endParaRPr lang="en-US" sz="29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172" y="93172"/>
        <a:ext cx="1722300" cy="4080856"/>
      </dsp:txXfrm>
    </dsp:sp>
  </dsp:spTree>
</dsp:drawing>
</file>

<file path=ppt/diagrams/layout1.xml><?xml version="1.0" encoding="utf-8"?>
<dgm:layoutDef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r:blip="">
          <dgm:adjLst/>
        </dgm:shape>
        <dgm:presOf/>
        <dgm:constrLst/>
        <dgm:ruleLst/>
        <dgm:layoutNode name="parentLeftMargin">
          <dgm:alg type="sp"/>
          <dgm:shape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/>
        </dgm:ruleLst>
      </dgm:layoutNode>
      <dgm:forEach name="Name10" axis="followSib" ptType="sibTrans" cnt="1">
        <dgm:layoutNode name="spaceBetweenRectangles">
          <dgm:alg type="sp"/>
          <dgm:shape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/>
      </dgm:ruleLst>
      <dgm:forEach name="Name6" axis="ch" ptType="node">
        <dgm:layoutNode name="compNode">
          <dgm:alg type="composite"/>
          <dgm:shape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/>
            </dgm:ruleLst>
          </dgm:layoutNode>
        </dgm:layoutNode>
        <dgm:forEach name="Name10" axis="followSib" ptType="sibTrans" cnt="1">
          <dgm:layoutNode name="sibTrans">
            <dgm:alg type="sp"/>
            <dgm:shape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fact="1"/>
                    <dgm:rule type="primFontSz" val="5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r:blip="">
          <dgm:adjLst/>
        </dgm:shape>
        <dgm:presOf/>
      </dgm:layoutNode>
    </dgm:layoutNode>
  </dgm:layoutNode>
</dgm:layoutDef>
</file>

<file path=ppt/diagrams/layout4.xml><?xml version="1.0" encoding="utf-8"?>
<dgm:layoutDef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rot="90" type="round2SameRect" r:blip="">
                    <dgm:adjLst/>
                  </dgm:shape>
                </dgm:if>
                <dgm:else name="Name12">
                  <dgm:shape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a="http://schemas.openxmlformats.org/drawingml/2006/main" xmlns:dgm="http://schemas.openxmlformats.org/drawingml/2006/diagram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a="http://schemas.openxmlformats.org/drawingml/2006/main" xmlns:dgm="http://schemas.openxmlformats.org/drawingml/2006/diagram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a="http://schemas.openxmlformats.org/drawingml/2006/main" xmlns:dgm="http://schemas.openxmlformats.org/drawingml/2006/diagram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a="http://schemas.openxmlformats.org/drawingml/2006/main" xmlns:dgm="http://schemas.openxmlformats.org/drawingml/2006/diagram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8.xml" /></Relationships>
</file>

<file path=ppt/slideLayouts/_rels/slideLayout10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8.xml" /></Relationships>
</file>

<file path=ppt/slideLayouts/_rels/slideLayout10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8.xml" /></Relationships>
</file>

<file path=ppt/slideLayouts/_rels/slideLayout10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8.xml" /></Relationships>
</file>

<file path=ppt/slideLayouts/_rels/slideLayout10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8.xml" /></Relationships>
</file>

<file path=ppt/slideLayouts/_rels/slideLayout10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0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0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0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8.xml" /></Relationships>
</file>

<file path=ppt/slideLayouts/_rels/slideLayout10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9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9.xml" /></Relationships>
</file>

<file path=ppt/slideLayouts/_rels/slideLayout1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9.xml" /></Relationships>
</file>

<file path=ppt/slideLayouts/_rels/slideLayout11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9.xml" /></Relationships>
</file>

<file path=ppt/slideLayouts/_rels/slideLayout11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9.xml" /></Relationships>
</file>

<file path=ppt/slideLayouts/_rels/slideLayout11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9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9.xml" /></Relationships>
</file>

<file path=ppt/slideLayouts/_rels/slideLayout12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9.xml" /></Relationships>
</file>

<file path=ppt/slideLayouts/_rels/slideLayout1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9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8.xml" /></Relationships>
</file>

<file path=ppt/slideLayouts/_rels/slideLayout9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8.xml" /></Relationships>
</file>

<file path=ppt/slideLayouts/_rels/slideLayout9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Relationship Id="rId2" Type="http://schemas.openxmlformats.org/officeDocument/2006/relationships/slideMaster" Target="../slideMasters/slideMaster8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1BCB43-C2FA-4899-B018-7D598C79FB9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82AD4-0569-4389-8E26-246B8839681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二等辺三角形 10">
            <a:extLst>
              <a:ext uri="{FF2B5EF4-FFF2-40B4-BE49-F238E27FC236}">
                <a16:creationId xmlns:a16="http://schemas.microsoft.com/office/drawing/2014/main" id="{A204CE96-B5FF-4CB7-B2BE-76CA831CE8F7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99975555"/>
      </p:ext>
    </p:extLst>
  </p:cSld>
  <p:clrMapOvr>
    <a:masterClrMapping/>
  </p:clrMapOvr>
  <p:transition/>
  <p:timing/>
</p:sldLayout>
</file>

<file path=ppt/slideLayouts/slideLayout10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90199"/>
      </p:ext>
    </p:extLst>
  </p:cSld>
  <p:clrMapOvr>
    <a:masterClrMapping/>
  </p:clrMapOvr>
  <p:transition/>
  <p:timing/>
  <p:hf hdr="0" ftr="0"/>
</p:sldLayout>
</file>

<file path=ppt/slideLayouts/slideLayout10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rect l="l" t="t" r="r" b="b"/>
              <a:pathLst>
                <a:path w="10000" h="7945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09529"/>
      </p:ext>
    </p:extLst>
  </p:cSld>
  <p:clrMapOvr>
    <a:masterClrMapping/>
  </p:clrMapOvr>
  <p:transition/>
  <p:timing/>
  <p:hf hdr="0" ftr="0"/>
</p:sldLayout>
</file>

<file path=ppt/slideLayouts/slideLayout10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668"/>
      </p:ext>
    </p:extLst>
  </p:cSld>
  <p:clrMapOvr>
    <a:masterClrMapping/>
  </p:clrMapOvr>
  <p:transition/>
  <p:timing/>
  <p:hf hdr="0" ftr="0"/>
</p:sldLayout>
</file>

<file path=ppt/slideLayouts/slideLayout10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45194"/>
      </p:ext>
    </p:extLst>
  </p:cSld>
  <p:clrMapOvr>
    <a:masterClrMapping/>
  </p:clrMapOvr>
  <p:transition/>
  <p:timing/>
  <p:hf hdr="0" ftr="0"/>
</p:sldLayout>
</file>

<file path=ppt/slideLayouts/slideLayout10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11891"/>
      </p:ext>
    </p:extLst>
  </p:cSld>
  <p:clrMapOvr>
    <a:masterClrMapping/>
  </p:clrMapOvr>
  <p:transition/>
  <p:timing/>
</p:sldLayout>
</file>

<file path=ppt/slideLayouts/slideLayout10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68807"/>
      </p:ext>
    </p:extLst>
  </p:cSld>
  <p:clrMapOvr>
    <a:masterClrMapping/>
  </p:clrMapOvr>
  <p:transition/>
  <p:timing/>
  <p:hf hdr="0" ftr="0"/>
</p:sldLayout>
</file>

<file path=ppt/slideLayouts/slideLayout10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5AB9582E-E169-4013-A215-D3B7E094EA9A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708361710"/>
      </p:ext>
    </p:extLst>
  </p:cSld>
  <p:clrMapOvr>
    <a:masterClrMapping/>
  </p:clrMapOvr>
  <p:transition/>
  <p:timing/>
</p:sldLayout>
</file>

<file path=ppt/slideLayouts/slideLayout10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二等辺三角形 9">
            <a:extLst>
              <a:ext uri="{FF2B5EF4-FFF2-40B4-BE49-F238E27FC236}">
                <a16:creationId xmlns:a16="http://schemas.microsoft.com/office/drawing/2014/main" id="{C3C3442B-7001-47F8-B9A6-7826356C71CE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22" name="二等辺三角形 10">
            <a:extLst>
              <a:ext uri="{FF2B5EF4-FFF2-40B4-BE49-F238E27FC236}">
                <a16:creationId xmlns:a16="http://schemas.microsoft.com/office/drawing/2014/main" id="{6C893639-AFA0-406F-9654-EE3269C9DC73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034404817"/>
      </p:ext>
    </p:extLst>
  </p:cSld>
  <p:clrMapOvr>
    <a:masterClrMapping/>
  </p:clrMapOvr>
  <p:transition/>
  <p:timing/>
</p:sldLayout>
</file>

<file path=ppt/slideLayouts/slideLayout10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9289"/>
      </p:ext>
    </p:extLst>
  </p:cSld>
  <p:clrMapOvr>
    <a:masterClrMapping/>
  </p:clrMapOvr>
  <p:transition/>
  <p:timing/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9EAA8E-E354-4729-8608-6E89E6ECFC8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75753"/>
      </p:ext>
    </p:extLst>
  </p:cSld>
  <p:clrMapOvr>
    <a:masterClrMapping/>
  </p:clrMapOvr>
  <p:transition/>
  <p:timing/>
  <p:hf hdr="0" ftr="0"/>
</p:sldLayout>
</file>

<file path=ppt/slideLayouts/slideLayout1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3DA508-BBC6-4EB7-AFFF-4A2CACF2B5C4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837497088"/>
      </p:ext>
    </p:extLst>
  </p:cSld>
  <p:clrMapOvr>
    <a:masterClrMapping/>
  </p:clrMapOvr>
  <p:transition/>
  <p:timing/>
</p:sldLayout>
</file>

<file path=ppt/slideLayouts/slideLayout1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97574"/>
      </p:ext>
    </p:extLst>
  </p:cSld>
  <p:clrMapOvr>
    <a:masterClrMapping/>
  </p:clrMapOvr>
  <p:transition/>
  <p:timing/>
</p:sldLayout>
</file>

<file path=ppt/slideLayouts/slideLayout1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8902"/>
      </p:ext>
    </p:extLst>
  </p:cSld>
  <p:clrMapOvr>
    <a:masterClrMapping/>
  </p:clrMapOvr>
  <p:transition/>
  <p:timing/>
</p:sldLayout>
</file>

<file path=ppt/slideLayouts/slideLayout1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02474"/>
      </p:ext>
    </p:extLst>
  </p:cSld>
  <p:clrMapOvr>
    <a:masterClrMapping/>
  </p:clrMapOvr>
  <p:transition/>
  <p:timing/>
</p:sldLayout>
</file>

<file path=ppt/slideLayouts/slideLayout1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二等辺三角形 9">
            <a:extLst>
              <a:ext uri="{FF2B5EF4-FFF2-40B4-BE49-F238E27FC236}">
                <a16:creationId xmlns:a16="http://schemas.microsoft.com/office/drawing/2014/main" id="{A57D665C-A2EF-40DB-9CE4-81A3DC6E8662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3812B817-5855-40A5-A31A-D55ACD230D4A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84CEEE9-5DB9-4291-8487-5AFFCB45E48E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5674"/>
      </p:ext>
    </p:extLst>
  </p:cSld>
  <p:clrMapOvr>
    <a:masterClrMapping/>
  </p:clrMapOvr>
  <p:transition/>
  <p:timing/>
</p:sldLayout>
</file>

<file path=ppt/slideLayouts/slideLayout1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二等辺三角形 11">
            <a:extLst>
              <a:ext uri="{FF2B5EF4-FFF2-40B4-BE49-F238E27FC236}">
                <a16:creationId xmlns:a16="http://schemas.microsoft.com/office/drawing/2014/main" id="{29A20892-2BE8-40CF-81B6-CB884BA2F136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24" name="二等辺三角形 9">
            <a:extLst>
              <a:ext uri="{FF2B5EF4-FFF2-40B4-BE49-F238E27FC236}">
                <a16:creationId xmlns:a16="http://schemas.microsoft.com/office/drawing/2014/main" id="{AB57A3F5-C39F-4C80-87D0-A69298A1D10F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25" name="二等辺三角形 10">
            <a:extLst>
              <a:ext uri="{FF2B5EF4-FFF2-40B4-BE49-F238E27FC236}">
                <a16:creationId xmlns:a16="http://schemas.microsoft.com/office/drawing/2014/main" id="{0A0E7934-D1CF-4312-9D9E-628701F731DF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799047897"/>
      </p:ext>
    </p:extLst>
  </p:cSld>
  <p:clrMapOvr>
    <a:masterClrMapping/>
  </p:clrMapOvr>
  <p:transition/>
  <p:timing/>
</p:sldLayout>
</file>

<file path=ppt/slideLayouts/slideLayout1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二等辺三角形 10">
            <a:extLst>
              <a:ext uri="{FF2B5EF4-FFF2-40B4-BE49-F238E27FC236}">
                <a16:creationId xmlns:a16="http://schemas.microsoft.com/office/drawing/2014/main" id="{A204CE96-B5FF-4CB7-B2BE-76CA831CE8F7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99975555"/>
      </p:ext>
    </p:extLst>
  </p:cSld>
  <p:clrMapOvr>
    <a:masterClrMapping/>
  </p:clrMapOvr>
  <p:transition/>
  <p:timing/>
</p:sldLayout>
</file>

<file path=ppt/slideLayouts/slideLayout1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90199"/>
      </p:ext>
    </p:extLst>
  </p:cSld>
  <p:clrMapOvr>
    <a:masterClrMapping/>
  </p:clrMapOvr>
  <p:transition/>
  <p:timing/>
  <p:hf hdr="0" ftr="0"/>
</p:sldLayout>
</file>

<file path=ppt/slideLayouts/slideLayout1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rect l="l" t="t" r="r" b="b"/>
              <a:pathLst>
                <a:path w="10000" h="7945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09529"/>
      </p:ext>
    </p:extLst>
  </p:cSld>
  <p:clrMapOvr>
    <a:masterClrMapping/>
  </p:clrMapOvr>
  <p:transition/>
  <p:timing/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ct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668"/>
      </p:ext>
    </p:extLst>
  </p:cSld>
  <p:clrMapOvr>
    <a:masterClrMapping/>
  </p:clrMapOvr>
  <p:transition/>
  <p:timing/>
  <p:hf hdr="0" ftr="0"/>
</p:sldLayout>
</file>

<file path=ppt/slideLayouts/slideLayout1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45194"/>
      </p:ext>
    </p:extLst>
  </p:cSld>
  <p:clrMapOvr>
    <a:masterClrMapping/>
  </p:clrMapOvr>
  <p:transition/>
  <p:timing/>
  <p:hf hdr="0" ftr="0"/>
</p:sldLayout>
</file>

<file path=ppt/slideLayouts/slideLayout1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11891"/>
      </p:ext>
    </p:extLst>
  </p:cSld>
  <p:clrMapOvr>
    <a:masterClrMapping/>
  </p:clrMapOvr>
  <p:transition/>
  <p:timing/>
</p:sldLayout>
</file>

<file path=ppt/slideLayouts/slideLayout1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68807"/>
      </p:ext>
    </p:extLst>
  </p:cSld>
  <p:clrMapOvr>
    <a:masterClrMapping/>
  </p:clrMapOvr>
  <p:transition/>
  <p:timing/>
  <p:hf hdr="0" ftr="0"/>
</p:sldLayout>
</file>

<file path=ppt/slideLayouts/slideLayout1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5AB9582E-E169-4013-A215-D3B7E094EA9A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708361710"/>
      </p:ext>
    </p:extLst>
  </p:cSld>
  <p:clrMapOvr>
    <a:masterClrMapping/>
  </p:clrMapOvr>
  <p:transition/>
  <p:timing/>
</p:sldLayout>
</file>

<file path=ppt/slideLayouts/slideLayout1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二等辺三角形 9">
            <a:extLst>
              <a:ext uri="{FF2B5EF4-FFF2-40B4-BE49-F238E27FC236}">
                <a16:creationId xmlns:a16="http://schemas.microsoft.com/office/drawing/2014/main" id="{C3C3442B-7001-47F8-B9A6-7826356C71CE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22" name="二等辺三角形 10">
            <a:extLst>
              <a:ext uri="{FF2B5EF4-FFF2-40B4-BE49-F238E27FC236}">
                <a16:creationId xmlns:a16="http://schemas.microsoft.com/office/drawing/2014/main" id="{6C893639-AFA0-406F-9654-EE3269C9DC73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034404817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ct val="0"/>
              </a:spcBef>
              <a:spcAft>
                <a:spcPct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ct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279E3F-3209-4BD1-8976-EC6D5F69E12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ct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ct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ct val="0"/>
              </a:spcBef>
              <a:spcAft>
                <a:spcPct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D2D72F-0067-4D85-85E6-F9B0B5CB0F2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ct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ct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72796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2648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7786"/>
      </p:ext>
    </p:extLst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71735"/>
      </p:ext>
    </p:extLst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20308"/>
      </p:ext>
    </p:extLst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9112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22E435E-43AF-48BD-8B06-1C4D270F551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62300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69322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57120"/>
      </p:ext>
    </p:extLst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88668"/>
      </p:ext>
    </p:extLst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371"/>
      </p:ext>
    </p:extLst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963000" y="2837160"/>
            <a:ext cx="10362960" cy="136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 idx="1"/>
          </p:nvPr>
        </p:nvSpPr>
        <p:spPr>
          <a:xfrm>
            <a:off x="963000" y="4237200"/>
            <a:ext cx="10362960" cy="1499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860004"/>
      </p:ext>
    </p:extLst>
  </p:cSld>
  <p:clrMapOvr>
    <a:masterClrMapping/>
  </p:clrMapOvr>
  <p:transition/>
  <p:timing/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63000" y="2837160"/>
            <a:ext cx="10362960" cy="136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 idx="1"/>
          </p:nvPr>
        </p:nvSpPr>
        <p:spPr>
          <a:xfrm>
            <a:off x="963000" y="4237200"/>
            <a:ext cx="10362960" cy="1499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01304"/>
      </p:ext>
    </p:extLst>
  </p:cSld>
  <p:clrMapOvr>
    <a:masterClrMapping/>
  </p:clrMapOvr>
  <p:transition/>
  <p:timing/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72796"/>
      </p:ext>
    </p:extLst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2648"/>
      </p:ext>
    </p:extLst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7786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0D8BC5AC-3D08-4F11-92A0-3E8971F3436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71735"/>
      </p:ext>
    </p:extLst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20308"/>
      </p:ext>
    </p:extLst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9112"/>
      </p:ext>
    </p:extLst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62300"/>
      </p:ext>
    </p:extLst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69322"/>
      </p:ext>
    </p:extLst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57120"/>
      </p:ext>
    </p:extLst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88668"/>
      </p:ext>
    </p:extLst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371"/>
      </p:ext>
    </p:extLst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963000" y="2837160"/>
            <a:ext cx="10362960" cy="136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 idx="1"/>
          </p:nvPr>
        </p:nvSpPr>
        <p:spPr>
          <a:xfrm>
            <a:off x="963000" y="4237200"/>
            <a:ext cx="10362960" cy="1499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860004"/>
      </p:ext>
    </p:extLst>
  </p:cSld>
  <p:clrMapOvr>
    <a:masterClrMapping/>
  </p:clrMapOvr>
  <p:transition/>
  <p:timing/>
  <p:hf sldNum="0"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63000" y="2837160"/>
            <a:ext cx="10362960" cy="136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 idx="1"/>
          </p:nvPr>
        </p:nvSpPr>
        <p:spPr>
          <a:xfrm>
            <a:off x="963000" y="4237200"/>
            <a:ext cx="10362960" cy="1499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01304"/>
      </p:ext>
    </p:extLst>
  </p:cSld>
  <p:clrMapOvr>
    <a:masterClrMapping/>
  </p:clrMapOvr>
  <p:transition/>
  <p:timing/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9DE62909-1C6A-4352-9215-D8C1284E51A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03626"/>
      </p:ext>
    </p:extLst>
  </p:cSld>
  <p:clrMapOvr>
    <a:masterClrMapping/>
  </p:clrMapOvr>
  <p:transition/>
  <p:timing/>
  <p:hf sldNum="0"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3969"/>
      </p:ext>
    </p:extLst>
  </p:cSld>
  <p:clrMapOvr>
    <a:masterClrMapping/>
  </p:clrMapOvr>
  <p:transition/>
  <p:timing/>
  <p:hf sldNum="0"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9D672-EDC5-4715-BB4C-025FCA73B4A7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902338820"/>
      </p:ext>
    </p:extLst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A6FAB-C64A-4808-876D-8A1A56635AF0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155190023"/>
      </p:ext>
    </p:extLst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5FCC7-F232-405C-BF4F-1C9BBA520597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755869046"/>
      </p:ext>
    </p:extLst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7F75D-883A-4265-8C64-909945A1607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850466007"/>
      </p:ext>
    </p:extLst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9F7AB1CC-73B7-48F1-A970-CC72F560F4EB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6" name="二等辺三角形 10">
            <a:extLst>
              <a:ext uri="{FF2B5EF4-FFF2-40B4-BE49-F238E27FC236}">
                <a16:creationId xmlns:a16="http://schemas.microsoft.com/office/drawing/2014/main" id="{6D2F75CD-6396-4172-BB55-9153707E8449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2C871-B5B7-4699-9958-4606AB328D91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3044EC-3E32-4046-8C33-5F3F8517AB8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269346212"/>
      </p:ext>
    </p:extLst>
  </p:cSld>
  <p:clrMapOvr>
    <a:masterClrMapping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01CC0648-43BE-441A-9479-8056FFDE3E01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9" name="二等辺三角形 9">
            <a:extLst>
              <a:ext uri="{FF2B5EF4-FFF2-40B4-BE49-F238E27FC236}">
                <a16:creationId xmlns:a16="http://schemas.microsoft.com/office/drawing/2014/main" id="{ED38B147-CF31-4BC0-AF5A-DCC122CEE2D3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2545E7B4-1DEA-45DD-B295-69E5651C28FA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25248-9B37-42F5-BE04-2C9FE9EAEA01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936375176"/>
      </p:ext>
    </p:extLst>
  </p:cSld>
  <p:clrMapOvr>
    <a:masterClrMapping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37F39728-8795-4660-8D27-ADA5958A4866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667F8E-50C5-48A2-9090-9AE6EFEBA404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4282250427"/>
      </p:ext>
    </p:extLst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34436"/>
      </p:ext>
    </p:extLst>
  </p:cSld>
  <p:clrMapOvr>
    <a:masterClrMapping/>
  </p:clrMapOvr>
  <p:transition/>
  <p:timing/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E56534FC-D9E4-48D7-AF49-A2C9E0BBA23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itchFamily="34" charset="0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599597"/>
      </p:ext>
    </p:extLst>
  </p:cSld>
  <p:clrMapOvr>
    <a:masterClrMapping/>
  </p:clrMapOvr>
  <p:transition/>
  <p:timing/>
  <p:hf sldNum="0"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88877"/>
      </p:ext>
    </p:extLst>
  </p:cSld>
  <p:clrMapOvr>
    <a:masterClrMapping/>
  </p:clrMapOvr>
  <p:transition/>
  <p:timing/>
  <p:hf sldNum="0"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itchFamily="34" charset="0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756779"/>
      </p:ext>
    </p:extLst>
  </p:cSld>
  <p:clrMapOvr>
    <a:masterClrMapping/>
  </p:clrMapOvr>
  <p:transition/>
  <p:timing/>
  <p:hf sldNum="0"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290"/>
      </p:ext>
    </p:extLst>
  </p:cSld>
  <p:clrMapOvr>
    <a:masterClrMapping/>
  </p:clrMapOvr>
  <p:transition/>
  <p:timing/>
  <p:hf sldNum="0"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2CAE607D-6CC7-4541-B124-2CBDBC81E75D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F8F480-255F-4EDE-9E28-5D0A057B6D7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901063194"/>
      </p:ext>
    </p:extLst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F13FF8F0-E263-4110-A382-D497C39EF3EB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7197B297-CBC5-435F-B0C4-6486AB02D86F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B150CA-ABD9-45CE-8B27-AF188423B795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293601537"/>
      </p:ext>
    </p:extLst>
  </p:cSld>
  <p:clrMapOvr>
    <a:masterClrMapping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03626"/>
      </p:ext>
    </p:extLst>
  </p:cSld>
  <p:clrMapOvr>
    <a:masterClrMapping/>
  </p:clrMapOvr>
  <p:transition/>
  <p:timing/>
  <p:hf sldNum="0"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3969"/>
      </p:ext>
    </p:extLst>
  </p:cSld>
  <p:clrMapOvr>
    <a:masterClrMapping/>
  </p:clrMapOvr>
  <p:transition/>
  <p:timing/>
  <p:hf sldNum="0"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9D672-EDC5-4715-BB4C-025FCA73B4A7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902338820"/>
      </p:ext>
    </p:extLst>
  </p:cSld>
  <p:clrMapOvr>
    <a:masterClrMapping/>
  </p:clrMapOvr>
  <p:transition/>
  <p:timing/>
</p:sldLayout>
</file>

<file path=ppt/slideLayouts/slideLayout7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A6FAB-C64A-4808-876D-8A1A56635AF0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155190023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94A885A-5F61-439F-BF40-60AF43AA6D4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5FCC7-F232-405C-BF4F-1C9BBA520597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755869046"/>
      </p:ext>
    </p:extLst>
  </p:cSld>
  <p:clrMapOvr>
    <a:masterClrMapping/>
  </p:clrMapOvr>
  <p:transition/>
  <p:timing/>
</p:sldLayout>
</file>

<file path=ppt/slideLayouts/slideLayout8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7F75D-883A-4265-8C64-909945A1607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850466007"/>
      </p:ext>
    </p:extLst>
  </p:cSld>
  <p:clrMapOvr>
    <a:masterClrMapping/>
  </p:clrMapOvr>
  <p:transition/>
  <p:timing/>
</p:sldLayout>
</file>

<file path=ppt/slideLayouts/slideLayout8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9F7AB1CC-73B7-48F1-A970-CC72F560F4EB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6" name="二等辺三角形 10">
            <a:extLst>
              <a:ext uri="{FF2B5EF4-FFF2-40B4-BE49-F238E27FC236}">
                <a16:creationId xmlns:a16="http://schemas.microsoft.com/office/drawing/2014/main" id="{6D2F75CD-6396-4172-BB55-9153707E8449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2C871-B5B7-4699-9958-4606AB328D91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3044EC-3E32-4046-8C33-5F3F8517AB8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269346212"/>
      </p:ext>
    </p:extLst>
  </p:cSld>
  <p:clrMapOvr>
    <a:masterClrMapping/>
  </p:clrMapOvr>
  <p:transition/>
  <p:timing/>
</p:sldLayout>
</file>

<file path=ppt/slideLayouts/slideLayout8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01CC0648-43BE-441A-9479-8056FFDE3E01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9" name="二等辺三角形 9">
            <a:extLst>
              <a:ext uri="{FF2B5EF4-FFF2-40B4-BE49-F238E27FC236}">
                <a16:creationId xmlns:a16="http://schemas.microsoft.com/office/drawing/2014/main" id="{ED38B147-CF31-4BC0-AF5A-DCC122CEE2D3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2545E7B4-1DEA-45DD-B295-69E5651C28FA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25248-9B37-42F5-BE04-2C9FE9EAEA01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936375176"/>
      </p:ext>
    </p:extLst>
  </p:cSld>
  <p:clrMapOvr>
    <a:masterClrMapping/>
  </p:clrMapOvr>
  <p:transition/>
  <p:timing/>
</p:sldLayout>
</file>

<file path=ppt/slideLayouts/slideLayout8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37F39728-8795-4660-8D27-ADA5958A4866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667F8E-50C5-48A2-9090-9AE6EFEBA404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4282250427"/>
      </p:ext>
    </p:extLst>
  </p:cSld>
  <p:clrMapOvr>
    <a:masterClrMapping/>
  </p:clrMapOvr>
  <p:transition/>
  <p:timing/>
</p:sldLayout>
</file>

<file path=ppt/slideLayouts/slideLayout8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34436"/>
      </p:ext>
    </p:extLst>
  </p:cSld>
  <p:clrMapOvr>
    <a:masterClrMapping/>
  </p:clrMapOvr>
  <p:transition/>
  <p:timing/>
  <p:hf sldNum="0"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itchFamily="34" charset="0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599597"/>
      </p:ext>
    </p:extLst>
  </p:cSld>
  <p:clrMapOvr>
    <a:masterClrMapping/>
  </p:clrMapOvr>
  <p:transition/>
  <p:timing/>
  <p:hf sldNum="0"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88877"/>
      </p:ext>
    </p:extLst>
  </p:cSld>
  <p:clrMapOvr>
    <a:masterClrMapping/>
  </p:clrMapOvr>
  <p:transition/>
  <p:timing/>
  <p:hf sldNum="0"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itchFamily="34" charset="0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756779"/>
      </p:ext>
    </p:extLst>
  </p:cSld>
  <p:clrMapOvr>
    <a:masterClrMapping/>
  </p:clrMapOvr>
  <p:transition/>
  <p:timing/>
  <p:hf sldNum="0"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290"/>
      </p:ext>
    </p:extLst>
  </p:cSld>
  <p:clrMapOvr>
    <a:masterClrMapping/>
  </p:clrMapOvr>
  <p:transition/>
  <p:timing/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14A9B6E-23DA-482D-B1AC-7B320585DEC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2CAE607D-6CC7-4541-B124-2CBDBC81E75D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F8F480-255F-4EDE-9E28-5D0A057B6D7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901063194"/>
      </p:ext>
    </p:extLst>
  </p:cSld>
  <p:clrMapOvr>
    <a:masterClrMapping/>
  </p:clrMapOvr>
  <p:transition/>
  <p:timing/>
</p:sldLayout>
</file>

<file path=ppt/slideLayouts/slideLayout9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F13FF8F0-E263-4110-A382-D497C39EF3EB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7197B297-CBC5-435F-B0C4-6486AB02D86F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B150CA-ABD9-45CE-8B27-AF188423B795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293601537"/>
      </p:ext>
    </p:extLst>
  </p:cSld>
  <p:clrMapOvr>
    <a:masterClrMapping/>
  </p:clrMapOvr>
  <p:transition/>
  <p:timing/>
</p:sldLayout>
</file>

<file path=ppt/slideLayouts/slideLayout9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9289"/>
      </p:ext>
    </p:extLst>
  </p:cSld>
  <p:clrMapOvr>
    <a:masterClrMapping/>
  </p:clrMapOvr>
  <p:transition/>
  <p:timing/>
  <p:hf hdr="0" ftr="0"/>
</p:sldLayout>
</file>

<file path=ppt/slideLayouts/slideLayout9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75753"/>
      </p:ext>
    </p:extLst>
  </p:cSld>
  <p:clrMapOvr>
    <a:masterClrMapping/>
  </p:clrMapOvr>
  <p:transition/>
  <p:timing/>
  <p:hf hdr="0" ftr="0"/>
</p:sldLayout>
</file>

<file path=ppt/slideLayouts/slideLayout9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3DA508-BBC6-4EB7-AFFF-4A2CACF2B5C4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837497088"/>
      </p:ext>
    </p:extLst>
  </p:cSld>
  <p:clrMapOvr>
    <a:masterClrMapping/>
  </p:clrMapOvr>
  <p:transition/>
  <p:timing/>
</p:sldLayout>
</file>

<file path=ppt/slideLayouts/slideLayout9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97574"/>
      </p:ext>
    </p:extLst>
  </p:cSld>
  <p:clrMapOvr>
    <a:masterClrMapping/>
  </p:clrMapOvr>
  <p:transition/>
  <p:timing/>
</p:sldLayout>
</file>

<file path=ppt/slideLayouts/slideLayout9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8902"/>
      </p:ext>
    </p:extLst>
  </p:cSld>
  <p:clrMapOvr>
    <a:masterClrMapping/>
  </p:clrMapOvr>
  <p:transition/>
  <p:timing/>
</p:sldLayout>
</file>

<file path=ppt/slideLayouts/slideLayout9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02474"/>
      </p:ext>
    </p:extLst>
  </p:cSld>
  <p:clrMapOvr>
    <a:masterClrMapping/>
  </p:clrMapOvr>
  <p:transition/>
  <p:timing/>
</p:sldLayout>
</file>

<file path=ppt/slideLayouts/slideLayout9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二等辺三角形 9">
            <a:extLst>
              <a:ext uri="{FF2B5EF4-FFF2-40B4-BE49-F238E27FC236}">
                <a16:creationId xmlns:a16="http://schemas.microsoft.com/office/drawing/2014/main" id="{A57D665C-A2EF-40DB-9CE4-81A3DC6E8662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3812B817-5855-40A5-A31A-D55ACD230D4A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84CEEE9-5DB9-4291-8487-5AFFCB45E48E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5674"/>
      </p:ext>
    </p:extLst>
  </p:cSld>
  <p:clrMapOvr>
    <a:masterClrMapping/>
  </p:clrMapOvr>
  <p:transition/>
  <p:timing/>
</p:sldLayout>
</file>

<file path=ppt/slideLayouts/slideLayout9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二等辺三角形 11">
            <a:extLst>
              <a:ext uri="{FF2B5EF4-FFF2-40B4-BE49-F238E27FC236}">
                <a16:creationId xmlns:a16="http://schemas.microsoft.com/office/drawing/2014/main" id="{29A20892-2BE8-40CF-81B6-CB884BA2F136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24" name="二等辺三角形 9">
            <a:extLst>
              <a:ext uri="{FF2B5EF4-FFF2-40B4-BE49-F238E27FC236}">
                <a16:creationId xmlns:a16="http://schemas.microsoft.com/office/drawing/2014/main" id="{AB57A3F5-C39F-4C80-87D0-A69298A1D10F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  <p:sp>
        <p:nvSpPr>
          <p:cNvPr id="25" name="二等辺三角形 10">
            <a:extLst>
              <a:ext uri="{FF2B5EF4-FFF2-40B4-BE49-F238E27FC236}">
                <a16:creationId xmlns:a16="http://schemas.microsoft.com/office/drawing/2014/main" id="{0A0E7934-D1CF-4312-9D9E-628701F731DF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799047897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slideLayout" Target="../slideLayouts/slideLayout45.xml" /><Relationship Id="rId13" Type="http://schemas.openxmlformats.org/officeDocument/2006/relationships/slideLayout" Target="../slideLayouts/slideLayout46.xml" /><Relationship Id="rId14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10" Type="http://schemas.openxmlformats.org/officeDocument/2006/relationships/slideLayout" Target="../slideLayouts/slideLayout56.xml" /><Relationship Id="rId11" Type="http://schemas.openxmlformats.org/officeDocument/2006/relationships/slideLayout" Target="../slideLayouts/slideLayout57.xml" /><Relationship Id="rId12" Type="http://schemas.openxmlformats.org/officeDocument/2006/relationships/slideLayout" Target="../slideLayouts/slideLayout58.xml" /><Relationship Id="rId13" Type="http://schemas.openxmlformats.org/officeDocument/2006/relationships/slideLayout" Target="../slideLayouts/slideLayout59.xml" /><Relationship Id="rId14" Type="http://schemas.openxmlformats.org/officeDocument/2006/relationships/theme" Target="../theme/theme5.xml" /><Relationship Id="rId2" Type="http://schemas.openxmlformats.org/officeDocument/2006/relationships/slideLayout" Target="../slideLayouts/slideLayout48.xml" /><Relationship Id="rId3" Type="http://schemas.openxmlformats.org/officeDocument/2006/relationships/slideLayout" Target="../slideLayouts/slideLayout49.xml" /><Relationship Id="rId4" Type="http://schemas.openxmlformats.org/officeDocument/2006/relationships/slideLayout" Target="../slideLayouts/slideLayout50.xml" /><Relationship Id="rId5" Type="http://schemas.openxmlformats.org/officeDocument/2006/relationships/slideLayout" Target="../slideLayouts/slideLayout51.xml" /><Relationship Id="rId6" Type="http://schemas.openxmlformats.org/officeDocument/2006/relationships/slideLayout" Target="../slideLayouts/slideLayout52.xml" /><Relationship Id="rId7" Type="http://schemas.openxmlformats.org/officeDocument/2006/relationships/slideLayout" Target="../slideLayouts/slideLayout53.xml" /><Relationship Id="rId8" Type="http://schemas.openxmlformats.org/officeDocument/2006/relationships/slideLayout" Target="../slideLayouts/slideLayout54.xml" /><Relationship Id="rId9" Type="http://schemas.openxmlformats.org/officeDocument/2006/relationships/slideLayout" Target="../slideLayouts/slideLayout55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0.xml" /><Relationship Id="rId10" Type="http://schemas.openxmlformats.org/officeDocument/2006/relationships/slideLayout" Target="../slideLayouts/slideLayout69.xml" /><Relationship Id="rId11" Type="http://schemas.openxmlformats.org/officeDocument/2006/relationships/slideLayout" Target="../slideLayouts/slideLayout70.xml" /><Relationship Id="rId12" Type="http://schemas.openxmlformats.org/officeDocument/2006/relationships/slideLayout" Target="../slideLayouts/slideLayout71.xml" /><Relationship Id="rId13" Type="http://schemas.openxmlformats.org/officeDocument/2006/relationships/slideLayout" Target="../slideLayouts/slideLayout72.xml" /><Relationship Id="rId14" Type="http://schemas.openxmlformats.org/officeDocument/2006/relationships/slideLayout" Target="../slideLayouts/slideLayout73.xml" /><Relationship Id="rId15" Type="http://schemas.openxmlformats.org/officeDocument/2006/relationships/slideLayout" Target="../slideLayouts/slideLayout74.xml" /><Relationship Id="rId16" Type="http://schemas.openxmlformats.org/officeDocument/2006/relationships/slideLayout" Target="../slideLayouts/slideLayout75.xml" /><Relationship Id="rId17" Type="http://schemas.openxmlformats.org/officeDocument/2006/relationships/image" Target="../media/image2.png" /><Relationship Id="rId18" Type="http://schemas.openxmlformats.org/officeDocument/2006/relationships/theme" Target="../theme/theme6.xml" /><Relationship Id="rId2" Type="http://schemas.openxmlformats.org/officeDocument/2006/relationships/slideLayout" Target="../slideLayouts/slideLayout61.xml" /><Relationship Id="rId3" Type="http://schemas.openxmlformats.org/officeDocument/2006/relationships/slideLayout" Target="../slideLayouts/slideLayout62.xml" /><Relationship Id="rId4" Type="http://schemas.openxmlformats.org/officeDocument/2006/relationships/slideLayout" Target="../slideLayouts/slideLayout63.xml" /><Relationship Id="rId5" Type="http://schemas.openxmlformats.org/officeDocument/2006/relationships/slideLayout" Target="../slideLayouts/slideLayout64.xml" /><Relationship Id="rId6" Type="http://schemas.openxmlformats.org/officeDocument/2006/relationships/slideLayout" Target="../slideLayouts/slideLayout65.xml" /><Relationship Id="rId7" Type="http://schemas.openxmlformats.org/officeDocument/2006/relationships/slideLayout" Target="../slideLayouts/slideLayout66.xml" /><Relationship Id="rId8" Type="http://schemas.openxmlformats.org/officeDocument/2006/relationships/slideLayout" Target="../slideLayouts/slideLayout67.xml" /><Relationship Id="rId9" Type="http://schemas.openxmlformats.org/officeDocument/2006/relationships/slideLayout" Target="../slideLayouts/slideLayout68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6.xml" /><Relationship Id="rId10" Type="http://schemas.openxmlformats.org/officeDocument/2006/relationships/slideLayout" Target="../slideLayouts/slideLayout85.xml" /><Relationship Id="rId11" Type="http://schemas.openxmlformats.org/officeDocument/2006/relationships/slideLayout" Target="../slideLayouts/slideLayout86.xml" /><Relationship Id="rId12" Type="http://schemas.openxmlformats.org/officeDocument/2006/relationships/slideLayout" Target="../slideLayouts/slideLayout87.xml" /><Relationship Id="rId13" Type="http://schemas.openxmlformats.org/officeDocument/2006/relationships/slideLayout" Target="../slideLayouts/slideLayout88.xml" /><Relationship Id="rId14" Type="http://schemas.openxmlformats.org/officeDocument/2006/relationships/slideLayout" Target="../slideLayouts/slideLayout89.xml" /><Relationship Id="rId15" Type="http://schemas.openxmlformats.org/officeDocument/2006/relationships/slideLayout" Target="../slideLayouts/slideLayout90.xml" /><Relationship Id="rId16" Type="http://schemas.openxmlformats.org/officeDocument/2006/relationships/slideLayout" Target="../slideLayouts/slideLayout91.xml" /><Relationship Id="rId17" Type="http://schemas.openxmlformats.org/officeDocument/2006/relationships/image" Target="../media/image2.png" /><Relationship Id="rId18" Type="http://schemas.openxmlformats.org/officeDocument/2006/relationships/theme" Target="../theme/theme7.xml" /><Relationship Id="rId2" Type="http://schemas.openxmlformats.org/officeDocument/2006/relationships/slideLayout" Target="../slideLayouts/slideLayout77.xml" /><Relationship Id="rId3" Type="http://schemas.openxmlformats.org/officeDocument/2006/relationships/slideLayout" Target="../slideLayouts/slideLayout78.xml" /><Relationship Id="rId4" Type="http://schemas.openxmlformats.org/officeDocument/2006/relationships/slideLayout" Target="../slideLayouts/slideLayout79.xml" /><Relationship Id="rId5" Type="http://schemas.openxmlformats.org/officeDocument/2006/relationships/slideLayout" Target="../slideLayouts/slideLayout80.xml" /><Relationship Id="rId6" Type="http://schemas.openxmlformats.org/officeDocument/2006/relationships/slideLayout" Target="../slideLayouts/slideLayout81.xml" /><Relationship Id="rId7" Type="http://schemas.openxmlformats.org/officeDocument/2006/relationships/slideLayout" Target="../slideLayouts/slideLayout82.xml" /><Relationship Id="rId8" Type="http://schemas.openxmlformats.org/officeDocument/2006/relationships/slideLayout" Target="../slideLayouts/slideLayout83.xml" /><Relationship Id="rId9" Type="http://schemas.openxmlformats.org/officeDocument/2006/relationships/slideLayout" Target="../slideLayouts/slideLayout84.xml" /></Relationships>
</file>

<file path=ppt/slideMasters/_rels/slideMaster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2.xml" /><Relationship Id="rId10" Type="http://schemas.openxmlformats.org/officeDocument/2006/relationships/slideLayout" Target="../slideLayouts/slideLayout101.xml" /><Relationship Id="rId11" Type="http://schemas.openxmlformats.org/officeDocument/2006/relationships/slideLayout" Target="../slideLayouts/slideLayout102.xml" /><Relationship Id="rId12" Type="http://schemas.openxmlformats.org/officeDocument/2006/relationships/slideLayout" Target="../slideLayouts/slideLayout103.xml" /><Relationship Id="rId13" Type="http://schemas.openxmlformats.org/officeDocument/2006/relationships/slideLayout" Target="../slideLayouts/slideLayout104.xml" /><Relationship Id="rId14" Type="http://schemas.openxmlformats.org/officeDocument/2006/relationships/slideLayout" Target="../slideLayouts/slideLayout105.xml" /><Relationship Id="rId15" Type="http://schemas.openxmlformats.org/officeDocument/2006/relationships/slideLayout" Target="../slideLayouts/slideLayout106.xml" /><Relationship Id="rId16" Type="http://schemas.openxmlformats.org/officeDocument/2006/relationships/slideLayout" Target="../slideLayouts/slideLayout107.xml" /><Relationship Id="rId17" Type="http://schemas.openxmlformats.org/officeDocument/2006/relationships/slideLayout" Target="../slideLayouts/slideLayout108.xml" /><Relationship Id="rId18" Type="http://schemas.openxmlformats.org/officeDocument/2006/relationships/image" Target="../media/image3.jpeg" /><Relationship Id="rId19" Type="http://schemas.openxmlformats.org/officeDocument/2006/relationships/image" Target="../media/image2.png" /><Relationship Id="rId2" Type="http://schemas.openxmlformats.org/officeDocument/2006/relationships/slideLayout" Target="../slideLayouts/slideLayout93.xml" /><Relationship Id="rId20" Type="http://schemas.openxmlformats.org/officeDocument/2006/relationships/theme" Target="../theme/theme8.xml" /><Relationship Id="rId3" Type="http://schemas.openxmlformats.org/officeDocument/2006/relationships/slideLayout" Target="../slideLayouts/slideLayout94.xml" /><Relationship Id="rId4" Type="http://schemas.openxmlformats.org/officeDocument/2006/relationships/slideLayout" Target="../slideLayouts/slideLayout95.xml" /><Relationship Id="rId5" Type="http://schemas.openxmlformats.org/officeDocument/2006/relationships/slideLayout" Target="../slideLayouts/slideLayout96.xml" /><Relationship Id="rId6" Type="http://schemas.openxmlformats.org/officeDocument/2006/relationships/slideLayout" Target="../slideLayouts/slideLayout97.xml" /><Relationship Id="rId7" Type="http://schemas.openxmlformats.org/officeDocument/2006/relationships/slideLayout" Target="../slideLayouts/slideLayout98.xml" /><Relationship Id="rId8" Type="http://schemas.openxmlformats.org/officeDocument/2006/relationships/slideLayout" Target="../slideLayouts/slideLayout99.xml" /><Relationship Id="rId9" Type="http://schemas.openxmlformats.org/officeDocument/2006/relationships/slideLayout" Target="../slideLayouts/slideLayout100.xml" /></Relationships>
</file>

<file path=ppt/slideMasters/_rels/slideMaster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 /><Relationship Id="rId10" Type="http://schemas.openxmlformats.org/officeDocument/2006/relationships/slideLayout" Target="../slideLayouts/slideLayout118.xml" /><Relationship Id="rId11" Type="http://schemas.openxmlformats.org/officeDocument/2006/relationships/slideLayout" Target="../slideLayouts/slideLayout119.xml" /><Relationship Id="rId12" Type="http://schemas.openxmlformats.org/officeDocument/2006/relationships/slideLayout" Target="../slideLayouts/slideLayout120.xml" /><Relationship Id="rId13" Type="http://schemas.openxmlformats.org/officeDocument/2006/relationships/slideLayout" Target="../slideLayouts/slideLayout121.xml" /><Relationship Id="rId14" Type="http://schemas.openxmlformats.org/officeDocument/2006/relationships/slideLayout" Target="../slideLayouts/slideLayout122.xml" /><Relationship Id="rId15" Type="http://schemas.openxmlformats.org/officeDocument/2006/relationships/slideLayout" Target="../slideLayouts/slideLayout123.xml" /><Relationship Id="rId16" Type="http://schemas.openxmlformats.org/officeDocument/2006/relationships/slideLayout" Target="../slideLayouts/slideLayout124.xml" /><Relationship Id="rId17" Type="http://schemas.openxmlformats.org/officeDocument/2006/relationships/slideLayout" Target="../slideLayouts/slideLayout125.xml" /><Relationship Id="rId18" Type="http://schemas.openxmlformats.org/officeDocument/2006/relationships/image" Target="../media/image3.jpeg" /><Relationship Id="rId19" Type="http://schemas.openxmlformats.org/officeDocument/2006/relationships/image" Target="../media/image2.png" /><Relationship Id="rId2" Type="http://schemas.openxmlformats.org/officeDocument/2006/relationships/slideLayout" Target="../slideLayouts/slideLayout110.xml" /><Relationship Id="rId20" Type="http://schemas.openxmlformats.org/officeDocument/2006/relationships/theme" Target="../theme/theme9.xml" /><Relationship Id="rId3" Type="http://schemas.openxmlformats.org/officeDocument/2006/relationships/slideLayout" Target="../slideLayouts/slideLayout111.xml" /><Relationship Id="rId4" Type="http://schemas.openxmlformats.org/officeDocument/2006/relationships/slideLayout" Target="../slideLayouts/slideLayout112.xml" /><Relationship Id="rId5" Type="http://schemas.openxmlformats.org/officeDocument/2006/relationships/slideLayout" Target="../slideLayouts/slideLayout113.xml" /><Relationship Id="rId6" Type="http://schemas.openxmlformats.org/officeDocument/2006/relationships/slideLayout" Target="../slideLayouts/slideLayout114.xml" /><Relationship Id="rId7" Type="http://schemas.openxmlformats.org/officeDocument/2006/relationships/slideLayout" Target="../slideLayouts/slideLayout115.xml" /><Relationship Id="rId8" Type="http://schemas.openxmlformats.org/officeDocument/2006/relationships/slideLayout" Target="../slideLayouts/slideLayout116.xml" /><Relationship Id="rId9" Type="http://schemas.openxmlformats.org/officeDocument/2006/relationships/slideLayout" Target="../slideLayouts/slideLayout11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Tx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Tx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Tx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Tx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Tx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Tx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Tx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8D5561-0BFA-49A0-9735-39E533BF228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30AB46-25CE-4D3F-AC1C-0FE5884EDFD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Tx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Tx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Tx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Tx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Tx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Tx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Tx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64DE79-268F-4C1A-8933-263129D2AF90}" type="datetimeFigureOut">
              <a:rPr lang="en-US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E53C362-64A8-4577-9BAC-C2EC4789FB5E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E25FAE69-E339-4FCD-8A58-7F6477621AC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t="90286" r="71976"/>
          <a:stretch>
            <a:fillRect/>
          </a:stretch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3B5306-17B4-44B8-B954-67E75F7BAE64}"/>
              </a:ext>
            </a:extLst>
          </p:cNvPr>
          <p:cNvSpPr txBox="1"/>
          <p:nvPr userDrawn="1"/>
        </p:nvSpPr>
        <p:spPr>
          <a:xfrm>
            <a:off x="10439400" y="6536937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C4007C-554A-4B16-A31C-089CB53EF86F}" type="datetime1">
              <a:rPr lang="en-US" sz="1200" b="1" smtClean="0"/>
              <a:t>7/5/2021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9485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ransition/>
  <p:timing/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1BEF0D-F0BB-DE4B-95CE-6DB70DBA9567}" type="datetimeFigureOut">
              <a:rPr lang="en-US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E53C362-64A8-4577-9BAC-C2EC4789FB5E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E25FAE69-E339-4FCD-8A58-7F6477621AC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t="90286" r="71976"/>
          <a:stretch>
            <a:fillRect/>
          </a:stretch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3B5306-17B4-44B8-B954-67E75F7BAE64}"/>
              </a:ext>
            </a:extLst>
          </p:cNvPr>
          <p:cNvSpPr txBox="1"/>
          <p:nvPr userDrawn="1"/>
        </p:nvSpPr>
        <p:spPr>
          <a:xfrm>
            <a:off x="10439400" y="6536937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C4007C-554A-4B16-A31C-089CB53EF86F}" type="datetime1">
              <a:rPr lang="en-US" sz="1200" b="1" smtClean="0"/>
              <a:t>7/5/2021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9485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</p:sldLayoutIdLst>
  <p:transition/>
  <p:timing/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3B8CD-4CDF-40C9-8890-F4123F494ED3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  <p:pic>
        <p:nvPicPr>
          <p:cNvPr id="23" name="Picture 2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0A3C402-33E5-4161-A35A-CFDF34DEC40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 t="90286" r="71976"/>
          <a:stretch>
            <a:fillRect/>
          </a:stretch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3EE206-CDC5-46AB-ACD9-3675184545EF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C4007C-554A-4B16-A31C-089CB53EF86F}" type="datetime1">
              <a:rPr lang="en-US" sz="1200" b="1" smtClean="0"/>
              <a:t>7/5/2021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75257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ransition/>
  <p:timing/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1BEF0D-F0BB-DE4B-95CE-6DB70DBA9567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3B8CD-4CDF-40C9-8890-F4123F494ED3}"/>
              </a:ext>
            </a:extLst>
          </p:cNvPr>
          <p:cNvSpPr txBox="1"/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t>‹#›</a:t>
            </a:fld>
            <a:endParaRPr lang="en-US"/>
          </a:p>
        </p:txBody>
      </p:sp>
      <p:pic>
        <p:nvPicPr>
          <p:cNvPr id="23" name="Picture 2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0A3C402-33E5-4161-A35A-CFDF34DEC40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 t="90286" r="71976"/>
          <a:stretch>
            <a:fillRect/>
          </a:stretch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3EE206-CDC5-46AB-ACD9-3675184545EF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C4007C-554A-4B16-A31C-089CB53EF86F}" type="datetime1">
              <a:rPr lang="en-US" sz="1200" b="1" smtClean="0"/>
              <a:t>7/5/2021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75257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ransition/>
  <p:timing/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4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18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19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20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21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image" Target="../media/image22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image" Target="../media/image23.png" /><Relationship Id="rId3" Type="http://schemas.openxmlformats.org/officeDocument/2006/relationships/image" Target="../media/image24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25.png" /><Relationship Id="rId3" Type="http://schemas.openxmlformats.org/officeDocument/2006/relationships/image" Target="../media/image2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image" Target="../media/image27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image" Target="../media/image28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microsoft.com/office/2007/relationships/diagramDrawing" Target="../diagrams/drawing1.xml" /><Relationship Id="rId3" Type="http://schemas.openxmlformats.org/officeDocument/2006/relationships/diagramData" Target="../diagrams/data1.xml" /><Relationship Id="rId4" Type="http://schemas.openxmlformats.org/officeDocument/2006/relationships/diagramLayout" Target="../diagrams/layout1.xml" /><Relationship Id="rId5" Type="http://schemas.openxmlformats.org/officeDocument/2006/relationships/diagramQuickStyle" Target="../diagrams/quickStyle1.xml" /><Relationship Id="rId6" Type="http://schemas.openxmlformats.org/officeDocument/2006/relationships/diagramColors" Target="../diagrams/colors1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image" Target="../media/image29.png" /><Relationship Id="rId3" Type="http://schemas.openxmlformats.org/officeDocument/2006/relationships/image" Target="../media/image30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microsoft.com/office/2007/relationships/diagramDrawing" Target="../diagrams/drawing2.xml" /><Relationship Id="rId3" Type="http://schemas.openxmlformats.org/officeDocument/2006/relationships/diagramData" Target="../diagrams/data2.xml" /><Relationship Id="rId4" Type="http://schemas.openxmlformats.org/officeDocument/2006/relationships/diagramLayout" Target="../diagrams/layout2.xml" /><Relationship Id="rId5" Type="http://schemas.openxmlformats.org/officeDocument/2006/relationships/diagramQuickStyle" Target="../diagrams/quickStyle2.xml" /><Relationship Id="rId6" Type="http://schemas.openxmlformats.org/officeDocument/2006/relationships/diagramColors" Target="../diagrams/colors2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image" Target="../media/image37.jpeg" /><Relationship Id="rId3" Type="http://schemas.openxmlformats.org/officeDocument/2006/relationships/image" Target="../media/image38.jpeg" /><Relationship Id="rId4" Type="http://schemas.openxmlformats.org/officeDocument/2006/relationships/image" Target="../media/image39.png" /><Relationship Id="rId5" Type="http://schemas.openxmlformats.org/officeDocument/2006/relationships/image" Target="../media/image40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image" Target="../media/image41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image" Target="../media/image42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image" Target="../media/image43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6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6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image" Target="../media/image5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44.jpe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7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7.xml" /><Relationship Id="rId2" Type="http://schemas.openxmlformats.org/officeDocument/2006/relationships/image" Target="../media/image45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7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7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7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6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7.xml" /><Relationship Id="rId2" Type="http://schemas.openxmlformats.org/officeDocument/2006/relationships/image" Target="../media/image46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image" Target="../media/image6.png" /><Relationship Id="rId3" Type="http://schemas.openxmlformats.org/officeDocument/2006/relationships/image" Target="../media/image7.png" /><Relationship Id="rId4" Type="http://schemas.openxmlformats.org/officeDocument/2006/relationships/image" Target="../media/image8.png" /><Relationship Id="rId5" Type="http://schemas.openxmlformats.org/officeDocument/2006/relationships/image" Target="../media/image9.png" /><Relationship Id="rId6" Type="http://schemas.openxmlformats.org/officeDocument/2006/relationships/image" Target="../media/image10.png" /><Relationship Id="rId7" Type="http://schemas.openxmlformats.org/officeDocument/2006/relationships/image" Target="../media/image11.png" /><Relationship Id="rId8" Type="http://schemas.openxmlformats.org/officeDocument/2006/relationships/image" Target="../media/image12.png" /><Relationship Id="rId9" Type="http://schemas.openxmlformats.org/officeDocument/2006/relationships/image" Target="../media/image13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7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 /><Relationship Id="rId2" Type="http://schemas.openxmlformats.org/officeDocument/2006/relationships/image" Target="../media/image47.jpe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4.xml" /><Relationship Id="rId2" Type="http://schemas.openxmlformats.org/officeDocument/2006/relationships/image" Target="../media/image48.jpe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Relationship Id="rId2" Type="http://schemas.openxmlformats.org/officeDocument/2006/relationships/image" Target="../media/image49.png" /><Relationship Id="rId3" Type="http://schemas.openxmlformats.org/officeDocument/2006/relationships/image" Target="../media/image50.jpeg" /><Relationship Id="rId4" Type="http://schemas.openxmlformats.org/officeDocument/2006/relationships/image" Target="../media/image51.png" /><Relationship Id="rId5" Type="http://schemas.openxmlformats.org/officeDocument/2006/relationships/image" Target="../media/image52.jpeg" /><Relationship Id="rId6" Type="http://schemas.openxmlformats.org/officeDocument/2006/relationships/image" Target="../media/image53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Relationship Id="rId2" Type="http://schemas.microsoft.com/office/2007/relationships/diagramDrawing" Target="../diagrams/drawing3.xml" /><Relationship Id="rId3" Type="http://schemas.openxmlformats.org/officeDocument/2006/relationships/diagramData" Target="../diagrams/data3.xml" /><Relationship Id="rId4" Type="http://schemas.openxmlformats.org/officeDocument/2006/relationships/diagramLayout" Target="../diagrams/layout3.xml" /><Relationship Id="rId5" Type="http://schemas.openxmlformats.org/officeDocument/2006/relationships/diagramQuickStyle" Target="../diagrams/quickStyle3.xml" /><Relationship Id="rId6" Type="http://schemas.openxmlformats.org/officeDocument/2006/relationships/diagramColors" Target="../diagrams/colors3.xm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Relationship Id="rId2" Type="http://schemas.microsoft.com/office/2007/relationships/diagramDrawing" Target="../diagrams/drawing4.xml" /><Relationship Id="rId3" Type="http://schemas.openxmlformats.org/officeDocument/2006/relationships/diagramData" Target="../diagrams/data4.xml" /><Relationship Id="rId4" Type="http://schemas.openxmlformats.org/officeDocument/2006/relationships/diagramLayout" Target="../diagrams/layout4.xml" /><Relationship Id="rId5" Type="http://schemas.openxmlformats.org/officeDocument/2006/relationships/diagramQuickStyle" Target="../diagrams/quickStyle4.xml" /><Relationship Id="rId6" Type="http://schemas.openxmlformats.org/officeDocument/2006/relationships/diagramColors" Target="../diagrams/colors4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Relationship Id="rId2" Type="http://schemas.openxmlformats.org/officeDocument/2006/relationships/image" Target="../media/image55.jpeg" /><Relationship Id="rId3" Type="http://schemas.openxmlformats.org/officeDocument/2006/relationships/image" Target="../media/image56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Relationship Id="rId2" Type="http://schemas.openxmlformats.org/officeDocument/2006/relationships/image" Target="../media/image57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Relationship Id="rId2" Type="http://schemas.openxmlformats.org/officeDocument/2006/relationships/image" Target="../media/image58.png" /><Relationship Id="rId3" Type="http://schemas.openxmlformats.org/officeDocument/2006/relationships/image" Target="../media/image59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Relationship Id="rId2" Type="http://schemas.openxmlformats.org/officeDocument/2006/relationships/image" Target="../media/image60.png" /><Relationship Id="rId3" Type="http://schemas.openxmlformats.org/officeDocument/2006/relationships/image" Target="../media/image6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Relationship Id="rId2" Type="http://schemas.openxmlformats.org/officeDocument/2006/relationships/image" Target="../media/image62.png" /><Relationship Id="rId3" Type="http://schemas.openxmlformats.org/officeDocument/2006/relationships/image" Target="../media/image63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Relationship Id="rId2" Type="http://schemas.openxmlformats.org/officeDocument/2006/relationships/image" Target="../media/image64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0.xml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2.xml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image" Target="../media/image14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15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16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452" y="1447800"/>
            <a:ext cx="6034548" cy="1752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Detecting Plant diseases and Suggest pesticides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953000"/>
            <a:ext cx="7772400" cy="914400"/>
          </a:xfrm>
        </p:spPr>
        <p:txBody>
          <a:bodyPr/>
          <a:lstStyle/>
          <a:p>
            <a:r>
              <a:rPr lang="en-US"/>
              <a:t>IT18181784  |   </a:t>
            </a:r>
            <a:r>
              <a:rPr lang="en-US" smtClean="0"/>
              <a:t>LATHUSHA SRITHARAN</a:t>
            </a:r>
          </a:p>
          <a:p>
            <a:r>
              <a:rPr lang="en-US" smtClean="0"/>
              <a:t>INFORMATION TECHNOLOGY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13" y="1295400"/>
            <a:ext cx="2480187" cy="20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70119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102" name="Picture 6" descr="C:\Users\Kugan\Music\r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457200"/>
            <a:ext cx="8686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28831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22" name="Picture 2" descr="C:\Users\Kugan\Music\rg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228600"/>
            <a:ext cx="85344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63630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146" name="Picture 2" descr="C:\Users\Kugan\Music\r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304800"/>
            <a:ext cx="89154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813491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170" name="Picture 2" descr="C:\Users\Kugan\Music\rg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718066"/>
            <a:ext cx="8915400" cy="593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Accuracy matrix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87918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2"/>
          <p:cNvSpPr txBox="1"/>
          <p:nvPr/>
        </p:nvSpPr>
        <p:spPr>
          <a:xfrm>
            <a:off x="685800" y="762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Save the model</a:t>
            </a:r>
            <a:endParaRPr lang="en-US"/>
          </a:p>
        </p:txBody>
      </p:sp>
      <p:pic>
        <p:nvPicPr>
          <p:cNvPr id="8194" name="Picture 2" descr="C:\Users\Kugan\Music\rg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352550"/>
            <a:ext cx="88392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25390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22" name="Picture 2" descr="C:\Users\Kugan\Music\outputcoder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367" y="620659"/>
            <a:ext cx="8087033" cy="433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Kugan\Music\r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1" y="5181600"/>
            <a:ext cx="8524566" cy="147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7368" y="60829"/>
            <a:ext cx="830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0000"/>
                </a:solidFill>
              </a:rPr>
              <a:t>Method for detecting rice diseases using trained data 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421199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4" descr="C:\Users\Kugan\Music\toma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342" y="990600"/>
            <a:ext cx="8686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Users\Kugan\Music\tomo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1" y="5029199"/>
            <a:ext cx="8867774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533400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Method for detecting </a:t>
            </a:r>
            <a:r>
              <a:rPr lang="en-US" smtClean="0">
                <a:solidFill>
                  <a:srgbClr val="FF0000"/>
                </a:solidFill>
              </a:rPr>
              <a:t>tomato </a:t>
            </a:r>
            <a:r>
              <a:rPr lang="en-US">
                <a:solidFill>
                  <a:srgbClr val="FF0000"/>
                </a:solidFill>
              </a:rPr>
              <a:t>diseases using </a:t>
            </a:r>
            <a:r>
              <a:rPr lang="en-US" smtClean="0">
                <a:solidFill>
                  <a:srgbClr val="FF0000"/>
                </a:solidFill>
              </a:rPr>
              <a:t>trained data 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90271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GB"/>
              <a:t>Task to be Achieve</a:t>
            </a:r>
            <a:br>
              <a:rPr lang="en-GB"/>
            </a:b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80772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2060"/>
                </a:solidFill>
              </a:rPr>
              <a:t>Implement a method to give pesticide and management suggestion for every diseases 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>
              <a:solidFill>
                <a:srgbClr val="00206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2060"/>
                </a:solidFill>
              </a:rPr>
              <a:t>Develop user friendly interface to find diseases by images and suggest pesticide and management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>
              <a:solidFill>
                <a:srgbClr val="00206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2060"/>
                </a:solidFill>
              </a:rPr>
              <a:t>Develop a method to find diseases and suggest pesticide in mobile App using past trained dataset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>
              <a:solidFill>
                <a:srgbClr val="00206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2060"/>
                </a:solidFill>
              </a:rPr>
              <a:t>Improve this modal to get most accurate result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2736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40CAD9E1-953A-45BF-88D2-B1991977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9" r="5569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9DEF-1AE4-497B-AE7B-77543536F5EE}"/>
              </a:ext>
            </a:extLst>
          </p:cNvPr>
          <p:cNvSpPr txBox="1"/>
          <p:nvPr/>
        </p:nvSpPr>
        <p:spPr>
          <a:xfrm>
            <a:off x="7137409" y="565886"/>
            <a:ext cx="5188036" cy="21587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err="1">
                <a:latin typeface="+mj-lt"/>
                <a:ea typeface="+mj-ea"/>
                <a:cs typeface="+mj-cs"/>
              </a:rPr>
              <a:t>Agropanda </a:t>
            </a:r>
            <a:endParaRPr lang="en-US" sz="6000">
              <a:cs typeface="Calibri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latin typeface="+mj-lt"/>
                <a:ea typeface="+mj-ea"/>
                <a:cs typeface="+mj-cs"/>
              </a:rPr>
              <a:t>(Farmers platform)</a:t>
            </a:r>
            <a:endParaRPr lang="en-US" sz="5000"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5AA60-71AD-4DCB-9407-F9F4A7B76E78}"/>
              </a:ext>
            </a:extLst>
          </p:cNvPr>
          <p:cNvSpPr txBox="1"/>
          <p:nvPr/>
        </p:nvSpPr>
        <p:spPr>
          <a:xfrm>
            <a:off x="9415044" y="5568465"/>
            <a:ext cx="2528227" cy="9823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/>
              <a:t>R. Jayaraman </a:t>
            </a:r>
            <a:endParaRPr lang="en-US" sz="2800">
              <a:cs typeface="Calibri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/>
              <a:t>IT16037984</a:t>
            </a:r>
            <a:endParaRPr lang="en-US" sz="28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53EB6-2C96-4EC8-B388-FCB45DA099F6}"/>
              </a:ext>
            </a:extLst>
          </p:cNvPr>
          <p:cNvSpPr txBox="1"/>
          <p:nvPr/>
        </p:nvSpPr>
        <p:spPr>
          <a:xfrm>
            <a:off x="10007311" y="3107748"/>
            <a:ext cx="18842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F5C47-80AD-4A8C-8F46-71A7D82B2AFC}"/>
              </a:ext>
            </a:extLst>
          </p:cNvPr>
          <p:cNvSpPr txBox="1"/>
          <p:nvPr/>
        </p:nvSpPr>
        <p:spPr>
          <a:xfrm>
            <a:off x="8088179" y="2692748"/>
            <a:ext cx="3608716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b="1">
                <a:ea typeface="+mn-lt"/>
                <a:cs typeface="+mn-lt"/>
              </a:rPr>
              <a:t>Project id – 2021_135</a:t>
            </a:r>
            <a:endParaRPr lang="en-US" sz="2800">
              <a:cs typeface="Calibri"/>
            </a:endParaRPr>
          </a:p>
          <a:p>
            <a:pPr algn="l">
              <a:spcAft>
                <a:spcPts val="600"/>
              </a:spcAft>
            </a:pPr>
            <a:endParaRPr lang="en-US">
              <a:cs typeface="Calibri"/>
            </a:endParaRPr>
          </a:p>
        </p:txBody>
      </p: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3" name="TextShape 1"/>
          <p:cNvSpPr txBox="1"/>
          <p:nvPr/>
        </p:nvSpPr>
        <p:spPr>
          <a:xfrm>
            <a:off x="627757" y="847600"/>
            <a:ext cx="10935655" cy="79164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spc="-1">
                <a:solidFill>
                  <a:srgbClr val="000000"/>
                </a:solidFill>
                <a:latin typeface="Adobe Devanagari"/>
              </a:rPr>
              <a:t>Main Objective</a:t>
            </a:r>
            <a:endParaRPr lang="en-US" sz="4400" b="1" strike="noStrike" spc="-1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1155537" y="1717571"/>
            <a:ext cx="10090528" cy="78975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41"/>
              </a:spcBef>
              <a:buFont typeface="Arial" pitchFamily="34" charset="0"/>
              <a:buChar char="•"/>
            </a:pPr>
            <a:r>
              <a:rPr lang="en-US" sz="3600" spc="-1">
                <a:solidFill>
                  <a:srgbClr val="000000"/>
                </a:solidFill>
                <a:latin typeface="Cambria"/>
              </a:rPr>
              <a:t>Creating a platform for farmers</a:t>
            </a:r>
            <a:endParaRPr lang="en-US" sz="3600">
              <a:cs typeface="Calibri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FC76EE02-2F2F-403B-A670-24CA68074FF5}"/>
              </a:ext>
            </a:extLst>
          </p:cNvPr>
          <p:cNvSpPr txBox="1"/>
          <p:nvPr/>
        </p:nvSpPr>
        <p:spPr>
          <a:xfrm>
            <a:off x="627756" y="2797431"/>
            <a:ext cx="10436891" cy="902476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spc="-1">
                <a:solidFill>
                  <a:srgbClr val="000000"/>
                </a:solidFill>
                <a:latin typeface="Adobe Devanagari"/>
              </a:rPr>
              <a:t>Sub objectives</a:t>
            </a:r>
            <a:endParaRPr lang="en-US" sz="4400" b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8D460B-C35B-45C5-ADED-C150D818020B}"/>
              </a:ext>
            </a:extLst>
          </p:cNvPr>
          <p:cNvSpPr txBox="1"/>
          <p:nvPr/>
        </p:nvSpPr>
        <p:spPr>
          <a:xfrm>
            <a:off x="1149927" y="3823855"/>
            <a:ext cx="860367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itchFamily="34" charset="0"/>
              <a:buChar char="•"/>
            </a:pPr>
            <a:r>
              <a:rPr lang="en-US" sz="3600">
                <a:cs typeface="Calibri"/>
              </a:rPr>
              <a:t>Suggesting suitable crop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>
                <a:cs typeface="Calibri"/>
              </a:rPr>
              <a:t>Price prediction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>
                <a:cs typeface="Calibri"/>
              </a:rPr>
              <a:t>Suggesting </a:t>
            </a:r>
            <a:r>
              <a:rPr lang="en-US" sz="3600">
                <a:ea typeface="+mn-lt"/>
                <a:cs typeface="+mn-lt"/>
              </a:rPr>
              <a:t>pesticides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>
                <a:cs typeface="Calibri"/>
              </a:rPr>
              <a:t>Chatbot for user requirements</a:t>
            </a:r>
          </a:p>
          <a:p>
            <a:pPr marL="571500" indent="-571500">
              <a:buFont typeface="Arial" pitchFamily="34" charset="0"/>
              <a:buChar char="•"/>
            </a:pPr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6958015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304800"/>
            <a:ext cx="8260080" cy="6096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>
                <a:solidFill>
                  <a:schemeClr val="bg1">
                    <a:lumMod val="50000"/>
                  </a:schemeClr>
                </a:solidFill>
              </a:rPr>
              <a:t>Research Question</a:t>
            </a:r>
          </a:p>
          <a:p>
            <a:pPr marL="0" indent="0">
              <a:buNone/>
            </a:pP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smtClean="0">
                <a:solidFill>
                  <a:schemeClr val="accent3">
                    <a:lumMod val="50000"/>
                  </a:schemeClr>
                </a:solidFill>
              </a:rPr>
              <a:t>Farmers are facing problem by plant diseases. Some new farmers don’t know the diseases name and management. They spend long time to find diseases and treatment . How E-Commerce System for farmers will help to farmers to find diseases and  to get idea for cure diseases.</a:t>
            </a:r>
          </a:p>
          <a:p>
            <a:pPr marL="0" indent="0">
              <a:buNone/>
            </a:pPr>
            <a:endParaRPr lang="en-US" sz="180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smtClean="0">
                <a:solidFill>
                  <a:schemeClr val="bg1">
                    <a:lumMod val="50000"/>
                  </a:schemeClr>
                </a:solidFill>
              </a:rPr>
              <a:t>Objectives and sub Objectives</a:t>
            </a: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</a:endParaRPr>
          </a:p>
          <a:p>
            <a:r>
              <a:rPr lang="en-US" sz="1800" smtClean="0">
                <a:solidFill>
                  <a:srgbClr val="0070C0"/>
                </a:solidFill>
              </a:rPr>
              <a:t>Provide an effective method to find diseases in plant, specially in tomato and rice plant</a:t>
            </a:r>
            <a:r>
              <a:rPr lang="en-US" sz="240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sz="2400" smtClean="0">
              <a:solidFill>
                <a:schemeClr val="tx2"/>
              </a:solidFill>
            </a:endParaRPr>
          </a:p>
          <a:p>
            <a:r>
              <a:rPr lang="en-US" sz="1800">
                <a:solidFill>
                  <a:srgbClr val="0070C0"/>
                </a:solidFill>
              </a:rPr>
              <a:t>Implement Most Accurate User friendly Method to Analyze plant diseases.</a:t>
            </a:r>
          </a:p>
          <a:p>
            <a:endParaRPr lang="en-US" sz="1800">
              <a:solidFill>
                <a:srgbClr val="0070C0"/>
              </a:solidFill>
            </a:endParaRPr>
          </a:p>
          <a:p>
            <a:r>
              <a:rPr lang="en-US" sz="1800">
                <a:solidFill>
                  <a:srgbClr val="0070C0"/>
                </a:solidFill>
              </a:rPr>
              <a:t>suggest pesticide and management method for particular diseases.</a:t>
            </a:r>
            <a:endParaRPr lang="en-US" sz="1800" smtClean="0">
              <a:solidFill>
                <a:srgbClr val="0070C0"/>
              </a:solidFill>
            </a:endParaRPr>
          </a:p>
          <a:p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74832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gdLst>
              <a:gd name="T0" fmla="*/ 0 w 106"/>
              <a:gd name="T1" fmla="*/ 0 h 143"/>
              <a:gd name="T2" fmla="*/ 106 w 106"/>
              <a:gd name="T3" fmla="*/ 143 h 143"/>
            </a:gdLst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5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gdLst>
              <a:gd name="T0" fmla="*/ 222 w 222"/>
              <a:gd name="T1" fmla="*/ 0 h 129"/>
              <a:gd name="T2" fmla="*/ 0 w 222"/>
              <a:gd name="T3" fmla="*/ 129 h 129"/>
            </a:gdLst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1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gdLst>
              <a:gd name="T0" fmla="*/ 125 w 125"/>
              <a:gd name="T1" fmla="*/ 0 h 74"/>
              <a:gd name="T2" fmla="*/ 0 w 125"/>
              <a:gd name="T3" fmla="*/ 74 h 74"/>
            </a:gdLst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gdLst>
              <a:gd name="T0" fmla="*/ 75 w 75"/>
              <a:gd name="T1" fmla="*/ 0 h 45"/>
              <a:gd name="T2" fmla="*/ 0 w 75"/>
              <a:gd name="T3" fmla="*/ 45 h 45"/>
            </a:gdLst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gdLst>
              <a:gd name="T0" fmla="*/ 620 w 620"/>
              <a:gd name="T1" fmla="*/ 536 h 536"/>
              <a:gd name="T2" fmla="*/ 0 w 620"/>
              <a:gd name="T3" fmla="*/ 0 h 536"/>
            </a:gdLst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E248CC75-EFDC-48FA-85A8-F7BD54BE18A8}"/>
              </a:ext>
            </a:extLst>
          </p:cNvPr>
          <p:cNvSpPr txBox="1"/>
          <p:nvPr/>
        </p:nvSpPr>
        <p:spPr>
          <a:xfrm>
            <a:off x="7476400" y="259253"/>
            <a:ext cx="4392570" cy="1634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0" strike="noStrike" spc="-1">
                <a:latin typeface="+mj-lt"/>
                <a:ea typeface="+mj-ea"/>
                <a:cs typeface="+mj-cs"/>
              </a:rPr>
              <a:t>Vegetable </a:t>
            </a:r>
            <a:r>
              <a:rPr lang="en-US" sz="4500" spc="-1">
                <a:latin typeface="+mj-lt"/>
                <a:ea typeface="+mj-ea"/>
                <a:cs typeface="+mj-cs"/>
              </a:rPr>
              <a:t>recommendation </a:t>
            </a:r>
            <a:endParaRPr lang="en-US" sz="4500">
              <a:latin typeface="+mj-lt"/>
              <a:ea typeface="+mj-ea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578EF-F408-4A51-AED4-887935958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6512" y="1835356"/>
            <a:ext cx="4018759" cy="303287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2800">
                <a:latin typeface="+mn-lt"/>
                <a:ea typeface="+mn-ea"/>
                <a:cs typeface="+mn-cs"/>
              </a:rPr>
              <a:t>Recommending crops for farmers according  to </a:t>
            </a:r>
            <a:endParaRPr lang="en-US" sz="2800">
              <a:latin typeface="Calibri"/>
              <a:ea typeface="+mn-ea"/>
              <a:cs typeface="Calibri"/>
            </a:endParaRPr>
          </a:p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>
                <a:latin typeface="+mn-lt"/>
                <a:ea typeface="+mn-ea"/>
                <a:cs typeface="+mn-cs"/>
              </a:rPr>
              <a:t>weather condition</a:t>
            </a:r>
            <a:endParaRPr lang="en-US" sz="2800">
              <a:latin typeface="Calibri Light" panose="020f0302020204030204"/>
              <a:ea typeface="+mn-ea"/>
              <a:cs typeface="Calibri Light"/>
            </a:endParaRPr>
          </a:p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>
                <a:latin typeface="+mn-lt"/>
                <a:ea typeface="+mn-ea"/>
                <a:cs typeface="+mn-cs"/>
              </a:rPr>
              <a:t>soil type</a:t>
            </a:r>
            <a:endParaRPr lang="en-US" sz="2800">
              <a:latin typeface="Calibri Light" panose="020f0302020204030204"/>
              <a:ea typeface="+mn-ea"/>
              <a:cs typeface="Calibri Light"/>
            </a:endParaRPr>
          </a:p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>
                <a:latin typeface="+mn-lt"/>
                <a:ea typeface="+mn-ea"/>
                <a:cs typeface="+mn-cs"/>
              </a:rPr>
              <a:t>location.</a:t>
            </a:r>
            <a:endParaRPr lang="en-US">
              <a:ea typeface="+mn-ea"/>
              <a:cs typeface="Calibri Light"/>
            </a:endParaRP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gdLst>
              <a:gd name="T0" fmla="*/ 0 w 455"/>
              <a:gd name="T1" fmla="*/ 0 h 285"/>
              <a:gd name="T2" fmla="*/ 455 w 455"/>
              <a:gd name="T3" fmla="*/ 285 h 285"/>
            </a:gdLst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gdLst>
              <a:gd name="T0" fmla="*/ 0 w 188"/>
              <a:gd name="T1" fmla="*/ 0 h 112"/>
              <a:gd name="T2" fmla="*/ 188 w 188"/>
              <a:gd name="T3" fmla="*/ 112 h 112"/>
            </a:gdLst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8">
            <a:off x="752078" y="2218040"/>
            <a:ext cx="4418757" cy="4259609"/>
          </a:xfrm>
          <a:custGeom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8996B3B-D63C-4253-A5EB-2B37EEF5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51" r="1" b="2435"/>
          <a:stretch>
            <a:fillRect/>
          </a:stretch>
        </p:blipFill>
        <p:spPr>
          <a:xfrm>
            <a:off x="921910" y="465243"/>
            <a:ext cx="7316226" cy="5026764"/>
          </a:xfrm>
          <a:custGeom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8644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165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167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70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Ext cx="12188952" cy="6858000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7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21" name="TextShape 1"/>
          <p:cNvSpPr txBox="1"/>
          <p:nvPr/>
        </p:nvSpPr>
        <p:spPr>
          <a:xfrm>
            <a:off x="786385" y="841248"/>
            <a:ext cx="3515244" cy="534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trike="noStrike" kern="1200" cap="all" spc="-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3600" b="0" strike="noStrike" kern="1200" spc="-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4" name="TextShape 2">
            <a:extLst>
              <a:ext uri="{FF2B5EF4-FFF2-40B4-BE49-F238E27FC236}">
                <a16:creationId xmlns:a16="http://schemas.microsoft.com/office/drawing/2014/main" id="{9892C41F-7BE4-4A75-83E7-0D176EBB4E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264180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r:dm="rId3" r:lo="rId4" r:qs="rId5" r:cs="rId6"/>
          </a:graphicData>
        </a:graphic>
      </p:graphicFrame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227" name="TextShape 1"/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</a:t>
            </a:r>
            <a:r>
              <a:rPr lang="en-US" sz="36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Overview</a:t>
            </a:r>
            <a:r>
              <a:rPr lang="en-US" sz="3600" b="1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Diagram</a:t>
            </a:r>
            <a:r>
              <a:rPr lang="en-US" sz="36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endParaRPr lang="en-US" sz="3600" b="0" strike="noStrike" kern="1200" spc="-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01E155D-7C73-49D0-A4AD-6A44222F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486" y="643466"/>
            <a:ext cx="6292360" cy="5568739"/>
          </a:xfrm>
          <a:prstGeom prst="rect">
            <a:avLst/>
          </a:prstGeom>
        </p:spPr>
      </p:pic>
      <p:sp>
        <p:nvSpPr>
          <p:cNvPr id="228" name="TextShape 2"/>
          <p:cNvSpPr txBox="1"/>
          <p:nvPr/>
        </p:nvSpPr>
        <p:spPr>
          <a:xfrm>
            <a:off x="304920" y="1143000"/>
            <a:ext cx="9311536" cy="509485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b="0" strike="noStrike" spc="-1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4B214-DCE1-4B4E-9EBB-AED7B5A5236F}"/>
              </a:ext>
            </a:extLst>
          </p:cNvPr>
          <p:cNvSpPr txBox="1"/>
          <p:nvPr/>
        </p:nvSpPr>
        <p:spPr>
          <a:xfrm>
            <a:off x="6622210" y="56589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AI Model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92E17D-B8F0-43F8-9906-A3BF2CA0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34" y="5936141"/>
            <a:ext cx="2360583" cy="348473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3" name="TextShape 1"/>
          <p:cNvSpPr txBox="1"/>
          <p:nvPr/>
        </p:nvSpPr>
        <p:spPr>
          <a:xfrm>
            <a:off x="627757" y="847600"/>
            <a:ext cx="11683800" cy="79164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5200" b="1" strike="noStrike" spc="-1">
                <a:solidFill>
                  <a:srgbClr val="000000"/>
                </a:solidFill>
                <a:latin typeface="Adobe Devanagari"/>
              </a:rPr>
              <a:t>Objective</a:t>
            </a:r>
            <a:endParaRPr lang="en-US" sz="5200" b="1" strike="noStrike" spc="-1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1155537" y="1883826"/>
            <a:ext cx="11683800" cy="62349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41"/>
              </a:spcBef>
              <a:buFont typeface="Arial" pitchFamily="34" charset="0"/>
              <a:buChar char="•"/>
            </a:pPr>
            <a:r>
              <a:rPr lang="en-US" sz="4000" spc="-1">
                <a:solidFill>
                  <a:srgbClr val="000000"/>
                </a:solidFill>
                <a:latin typeface="Cambria"/>
              </a:rPr>
              <a:t>Suggest </a:t>
            </a:r>
            <a:r>
              <a:rPr lang="en-US" sz="4000" b="0" strike="noStrike" spc="-1">
                <a:solidFill>
                  <a:srgbClr val="000000"/>
                </a:solidFill>
                <a:latin typeface="Cambria"/>
              </a:rPr>
              <a:t>the</a:t>
            </a:r>
            <a:r>
              <a:rPr lang="en-US" sz="4000" spc="-1">
                <a:solidFill>
                  <a:srgbClr val="000000"/>
                </a:solidFill>
                <a:latin typeface="Cambria"/>
              </a:rPr>
              <a:t> suitable vegetable to cultivate</a:t>
            </a:r>
            <a:endParaRPr lang="en-US" sz="4000">
              <a:cs typeface="Calibri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FC76EE02-2F2F-403B-A670-24CA68074FF5}"/>
              </a:ext>
            </a:extLst>
          </p:cNvPr>
          <p:cNvSpPr txBox="1"/>
          <p:nvPr/>
        </p:nvSpPr>
        <p:spPr>
          <a:xfrm>
            <a:off x="627756" y="3032958"/>
            <a:ext cx="11683800" cy="79164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spc="-1">
                <a:solidFill>
                  <a:srgbClr val="000000"/>
                </a:solidFill>
                <a:latin typeface="Adobe Devanagari"/>
              </a:rPr>
              <a:t>Sub objectives</a:t>
            </a:r>
            <a:endParaRPr lang="en-US" sz="4800" b="1">
              <a:cs typeface="Calibri"/>
            </a:endParaRPr>
          </a:p>
        </p:txBody>
      </p:sp>
      <p:graphicFrame>
        <p:nvGraphicFramePr>
          <p:cNvPr id="226" name="TextShape 2">
            <a:extLst>
              <a:ext uri="{FF2B5EF4-FFF2-40B4-BE49-F238E27FC236}">
                <a16:creationId xmlns:a16="http://schemas.microsoft.com/office/drawing/2014/main" id="{FEAF9AEE-E84E-419F-A154-372FED498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449458"/>
              </p:ext>
            </p:extLst>
          </p:nvPr>
        </p:nvGraphicFramePr>
        <p:xfrm>
          <a:off x="1629990" y="3220920"/>
          <a:ext cx="9390742" cy="3358332"/>
        </p:xfrm>
        <a:graphic>
          <a:graphicData uri="http://schemas.openxmlformats.org/drawingml/2006/diagram">
            <dgm:relIds xmlns:dgm="http://schemas.openxmlformats.org/drawingml/2006/diagram" r:dm="rId3" r:lo="rId4" r:qs="rId5" r:cs="rId6"/>
          </a:graphicData>
        </a:graphic>
      </p:graphicFrame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" name="Freeform: Shape 18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6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0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B32043F-7B84-4CC0-9182-2592D9D2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06" r="16485" b="-1"/>
          <a:stretch>
            <a:fillRect/>
          </a:stretch>
        </p:blipFill>
        <p:spPr>
          <a:xfrm>
            <a:off x="4700396" y="617591"/>
            <a:ext cx="1691640" cy="1691640"/>
          </a:xfrm>
          <a:custGeom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51D47B70-EF48-430C-8839-42464D045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0" r="19400" b="-1"/>
          <a:stretch>
            <a:fillRect/>
          </a:stretch>
        </p:blipFill>
        <p:spPr>
          <a:xfrm>
            <a:off x="3545527" y="3036574"/>
            <a:ext cx="2505456" cy="2505456"/>
          </a:xfrm>
          <a:custGeom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5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593131E5-758E-4357-BF07-7FD54C1A48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158" r="-2" b="-2"/>
          <a:stretch>
            <a:fillRect/>
          </a:stretch>
        </p:blipFill>
        <p:spPr>
          <a:xfrm>
            <a:off x="20" y="10"/>
            <a:ext cx="3904480" cy="3318836"/>
          </a:xfrm>
          <a:custGeom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14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F13D716B-6EC6-4AF6-B605-FFBE057931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303" b="4"/>
          <a:stretch>
            <a:fillRect/>
          </a:stretch>
        </p:blipFill>
        <p:spPr>
          <a:xfrm>
            <a:off x="1" y="4207014"/>
            <a:ext cx="3050387" cy="2654675"/>
          </a:xfrm>
          <a:custGeom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BCAFEF5-4327-4199-B8D7-CDF1085CE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0521" y="2670700"/>
            <a:ext cx="5568898" cy="3042683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4000">
                <a:latin typeface="+mn-lt"/>
                <a:ea typeface="+mn-ea"/>
                <a:cs typeface="+mn-cs"/>
              </a:rPr>
              <a:t>Artificial neural network</a:t>
            </a:r>
            <a:endParaRPr lang="en-US" sz="4000">
              <a:latin typeface="+mn-lt"/>
              <a:ea typeface="+mn-ea"/>
              <a:cs typeface="Calibri"/>
            </a:endParaRPr>
          </a:p>
          <a:p>
            <a:pPr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4000">
                <a:latin typeface="+mn-lt"/>
                <a:ea typeface="+mn-ea"/>
                <a:cs typeface="+mn-cs"/>
              </a:rPr>
              <a:t>Logistic regression</a:t>
            </a:r>
            <a:endParaRPr lang="en-US" sz="4000">
              <a:latin typeface="+mn-lt"/>
              <a:ea typeface="+mn-ea"/>
              <a:cs typeface="Calibri"/>
            </a:endParaRPr>
          </a:p>
          <a:p>
            <a:pPr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4000">
                <a:latin typeface="+mn-lt"/>
                <a:ea typeface="+mn-ea"/>
                <a:cs typeface="+mn-cs"/>
              </a:rPr>
              <a:t>Python</a:t>
            </a:r>
            <a:endParaRPr lang="en-US" sz="4000">
              <a:latin typeface="+mn-lt"/>
              <a:ea typeface="+mn-ea"/>
              <a:cs typeface="Calibri"/>
            </a:endParaRPr>
          </a:p>
          <a:p>
            <a:pPr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4000">
                <a:latin typeface="+mn-lt"/>
                <a:ea typeface="+mn-ea"/>
                <a:cs typeface="+mn-cs"/>
              </a:rPr>
              <a:t>Android</a:t>
            </a:r>
            <a:endParaRPr lang="en-US" sz="4000">
              <a:latin typeface="+mn-lt"/>
              <a:ea typeface="+mn-ea"/>
              <a:cs typeface="Calibri"/>
            </a:endParaRPr>
          </a:p>
          <a:p>
            <a:pPr indent="-228600">
              <a:spcAft>
                <a:spcPts val="600"/>
              </a:spcAft>
              <a:buFont typeface="Arial" pitchFamily="34" charset="0"/>
              <a:buChar char="•"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891614-AF45-4733-8E4F-3FBEFC5F201E}"/>
              </a:ext>
            </a:extLst>
          </p:cNvPr>
          <p:cNvSpPr txBox="1"/>
          <p:nvPr/>
        </p:nvSpPr>
        <p:spPr>
          <a:xfrm>
            <a:off x="7341079" y="1144438"/>
            <a:ext cx="41953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>
                <a:ea typeface="+mn-lt"/>
                <a:cs typeface="+mn-lt"/>
              </a:rPr>
              <a:t>Methodologies</a:t>
            </a:r>
            <a:endParaRPr lang="en-US" sz="4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986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033591D-C985-486E-AC2E-7082C7FE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2" y="1025074"/>
            <a:ext cx="10046898" cy="5208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92D88-EABF-49EF-89F2-81765BDEA06B}"/>
              </a:ext>
            </a:extLst>
          </p:cNvPr>
          <p:cNvSpPr txBox="1"/>
          <p:nvPr/>
        </p:nvSpPr>
        <p:spPr>
          <a:xfrm>
            <a:off x="4537494" y="238664"/>
            <a:ext cx="336142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cs typeface="Calibri"/>
              </a:rPr>
              <a:t>Kaggle dataset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5864477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AFE2F-9D6E-4341-B9B4-94073A4F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Completion of the project</a:t>
            </a:r>
          </a:p>
        </p:txBody>
      </p:sp>
      <p:pic>
        <p:nvPicPr>
          <p:cNvPr id="7" name="Picture 4" descr="Rolls of blueprints">
            <a:extLst>
              <a:ext uri="{FF2B5EF4-FFF2-40B4-BE49-F238E27FC236}">
                <a16:creationId xmlns:a16="http://schemas.microsoft.com/office/drawing/2014/main" id="{296F5D07-7FB2-4F6C-B410-F23F373F5E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739" r="-3" b="-3"/>
          <a:stretch>
            <a:fillRect/>
          </a:stretch>
        </p:blipFill>
        <p:spPr>
          <a:xfrm>
            <a:off x="1" y="10"/>
            <a:ext cx="4657344" cy="6857990"/>
          </a:xfrm>
          <a:custGeom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8B175-68FC-448A-A89D-8EB7754D8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2" y="2706624"/>
            <a:ext cx="6898091" cy="3455110"/>
          </a:xfrm>
        </p:spPr>
        <p:txBody>
          <a:bodyPr vert="horz" lIns="91440" tIns="45720" rIns="91440" bIns="45720" rtlCol="0">
            <a:normAutofit/>
          </a:bodyPr>
          <a:lstStyle/>
          <a:p>
            <a:pPr marL="800100" indent="-5143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>
                <a:latin typeface="Calibri"/>
                <a:cs typeface="Calibri"/>
              </a:rPr>
              <a:t>Collect</a:t>
            </a:r>
            <a:r>
              <a:rPr lang="en-US" sz="3200">
                <a:latin typeface="+mn-lt"/>
                <a:ea typeface="+mn-ea"/>
                <a:cs typeface="+mn-cs"/>
              </a:rPr>
              <a:t> the data from Kaggle</a:t>
            </a:r>
            <a:endParaRPr lang="en-US" sz="3200">
              <a:latin typeface="+mn-lt"/>
              <a:cs typeface="Calibri"/>
            </a:endParaRPr>
          </a:p>
          <a:p>
            <a:pPr marL="800100" indent="-5143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>
                <a:latin typeface="+mn-lt"/>
                <a:ea typeface="+mn-ea"/>
                <a:cs typeface="+mn-cs"/>
              </a:rPr>
              <a:t>Build models using </a:t>
            </a:r>
            <a:endParaRPr lang="en-US" sz="3200">
              <a:latin typeface="+mn-lt"/>
              <a:cs typeface="Calibri"/>
            </a:endParaRPr>
          </a:p>
          <a:p>
            <a:pPr marL="285750" indent="0">
              <a:spcAft>
                <a:spcPts val="600"/>
              </a:spcAft>
              <a:buNone/>
            </a:pPr>
            <a:r>
              <a:rPr lang="en-US" sz="3200">
                <a:latin typeface="Calibri"/>
                <a:ea typeface="+mn-lt"/>
                <a:cs typeface="+mn-lt"/>
              </a:rPr>
              <a:t>          1. Logistic regression algorithm</a:t>
            </a:r>
          </a:p>
          <a:p>
            <a:pPr marL="0" indent="0">
              <a:buNone/>
            </a:pPr>
            <a:r>
              <a:rPr lang="en-US" sz="3200">
                <a:latin typeface="Calibri"/>
                <a:ea typeface="+mn-lt"/>
                <a:cs typeface="+mn-lt"/>
              </a:rPr>
              <a:t>             2. Artificial neural network </a:t>
            </a:r>
            <a:endParaRPr lang="en-US">
              <a:latin typeface="Calibri"/>
              <a:ea typeface="+mn-lt"/>
              <a:cs typeface="+mn-lt"/>
            </a:endParaRPr>
          </a:p>
          <a:p>
            <a:pPr marL="800100" indent="-5143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>
                <a:latin typeface="+mn-lt"/>
                <a:ea typeface="+mn-ea"/>
                <a:cs typeface="+mn-cs"/>
              </a:rPr>
              <a:t>Test accuracy</a:t>
            </a:r>
            <a:endParaRPr lang="en-US" sz="3200">
              <a:latin typeface="+mn-lt"/>
              <a:cs typeface="Calibri"/>
            </a:endParaRPr>
          </a:p>
          <a:p>
            <a:pPr marL="800100" indent="-5143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>
                <a:latin typeface="+mn-lt"/>
                <a:ea typeface="+mn-ea"/>
                <a:cs typeface="+mn-cs"/>
              </a:rPr>
              <a:t>Predict crop </a:t>
            </a:r>
            <a:endParaRPr lang="en-US" sz="320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85043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947E-09CC-49C0-AF0C-28E6FD16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449" y="632144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Future tasks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B6676-90C7-47C4-BFB1-92A206677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2941" y="2446242"/>
            <a:ext cx="7175960" cy="38429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>
                <a:latin typeface="+mn-lt"/>
                <a:ea typeface="+mn-ea"/>
                <a:cs typeface="+mn-cs"/>
              </a:rPr>
              <a:t>Develop user friendly application for user</a:t>
            </a:r>
            <a:endParaRPr lang="en-US" sz="3200">
              <a:latin typeface="+mn-lt"/>
              <a:cs typeface="Calibri"/>
            </a:endParaRPr>
          </a:p>
          <a:p>
            <a:pPr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>
                <a:latin typeface="+mn-lt"/>
                <a:ea typeface="+mn-ea"/>
                <a:cs typeface="+mn-cs"/>
              </a:rPr>
              <a:t>Develop backend using the model we trained</a:t>
            </a:r>
            <a:endParaRPr lang="en-US" sz="3200">
              <a:latin typeface="+mn-lt"/>
              <a:cs typeface="Calibri"/>
            </a:endParaRPr>
          </a:p>
          <a:p>
            <a:pPr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>
                <a:latin typeface="+mn-lt"/>
                <a:ea typeface="+mn-ea"/>
                <a:cs typeface="+mn-cs"/>
              </a:rPr>
              <a:t>Build API for getting weather current data</a:t>
            </a:r>
            <a:endParaRPr lang="en-US" sz="3200">
              <a:latin typeface="+mn-lt"/>
              <a:cs typeface="Calibri"/>
            </a:endParaRPr>
          </a:p>
          <a:p>
            <a:pPr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>
                <a:latin typeface="+mn-lt"/>
                <a:ea typeface="+mn-ea"/>
                <a:cs typeface="+mn-cs"/>
              </a:rPr>
              <a:t>Improve the model to get more accuracy</a:t>
            </a:r>
            <a:endParaRPr lang="en-US" sz="3200">
              <a:latin typeface="+mn-lt"/>
              <a:cs typeface="Calibri"/>
            </a:endParaRPr>
          </a:p>
        </p:txBody>
      </p:sp>
      <p:pic>
        <p:nvPicPr>
          <p:cNvPr id="6" name="Picture 4" descr="Abstract background of blue mesh and nodes">
            <a:extLst>
              <a:ext uri="{FF2B5EF4-FFF2-40B4-BE49-F238E27FC236}">
                <a16:creationId xmlns:a16="http://schemas.microsoft.com/office/drawing/2014/main" id="{29358DEE-E03C-4145-B36B-955802CC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80" r="-2" b="-2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6A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41922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E-commerce Platform for farmers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2021-135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Overall Project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/>
              <a:t>Goal of this project is to create an online platform that can predict vegetable prices with better accuracy.</a:t>
            </a:r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3400"/>
            <a:ext cx="8183880" cy="914400"/>
          </a:xfrm>
        </p:spPr>
        <p:txBody>
          <a:bodyPr/>
          <a:lstStyle/>
          <a:p>
            <a:r>
              <a:rPr lang="en-US" smtClean="0"/>
              <a:t>Methodology</a:t>
            </a:r>
            <a:endParaRPr lang="en-US"/>
          </a:p>
        </p:txBody>
      </p:sp>
      <p:pic>
        <p:nvPicPr>
          <p:cNvPr id="2050" name="Picture 2" descr="C:\Users\Kugan\Music\imageprocess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447800"/>
            <a:ext cx="8763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81501" y="2057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Using deep learning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81501" y="2971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CNN algorithms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4368"/>
      </p:ext>
    </p:extLst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IT18186048-M.Anjanan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Bsc. Hons Information Technology specialization in Software Engineering</a:t>
            </a:r>
          </a:p>
        </p:txBody>
      </p:sp>
      <p:pic>
        <p:nvPicPr>
          <p:cNvPr id="9" name="Picture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58D56C82-8ECC-4FCE-BB30-D32AC0A4F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28255"/>
            <a:ext cx="2077393" cy="26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62" name="Group 3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/>
          </p:txBody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/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/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/>
          </p:txBody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/>
          </p:txBody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/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/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Trebuchet MS" panose="020b0603020202020204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/>
          </p:txBody>
        </p:sp>
      </p:grpSp>
      <p:sp useBgFill="1">
        <p:nvSpPr>
          <p:cNvPr id="63" name="Rectangle 49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Isosceles Triangle 51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/>
        </p:txBody>
      </p:sp>
      <p:sp>
        <p:nvSpPr>
          <p:cNvPr id="65" name="Freeform: Shape 53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6" name="Straight Connector 55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57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4147" y="939800"/>
            <a:ext cx="3425445" cy="307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Farmers have trouble in fixing a price for their crop.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So having the knowledge of prices of retail market will give them an edge choosing what plants to grow and commercialize them in a better way.</a:t>
            </a:r>
          </a:p>
          <a:p>
            <a:pPr>
              <a:lnSpc>
                <a:spcPct val="9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68" name="Isosceles Triangle 59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/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75283585"/>
      </p:ext>
    </p:extLst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Price prediction of Sri lankan Vegetables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sz="1800">
              <a:solidFill>
                <a:srgbClr val="26262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itchFamily="34" charset="0"/>
            </a:endParaRPr>
          </a:p>
          <a:p>
            <a:r>
              <a:rPr lang="en-US" sz="2400" b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Research Gap</a:t>
            </a:r>
          </a:p>
          <a:p>
            <a:pPr marL="0" indent="0">
              <a:buNone/>
            </a:pPr>
            <a:r>
              <a:rPr lang="en-US" sz="2400" b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      </a:t>
            </a:r>
            <a:r>
              <a:rPr lang="en-US" sz="240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Algorithms used to produce results pay more attention to trends and patterns in past data , so when it varies accuracy varies. </a:t>
            </a:r>
            <a:endParaRPr lang="en-US" sz="2400" b="1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b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    </a:t>
            </a:r>
          </a:p>
          <a:p>
            <a:r>
              <a:rPr lang="en-US" sz="2400" b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Research Question</a:t>
            </a:r>
          </a:p>
          <a:p>
            <a:pPr marL="0" indent="0">
              <a:buNone/>
            </a:pPr>
            <a:r>
              <a:rPr lang="en-US" sz="280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    </a:t>
            </a:r>
            <a:r>
              <a:rPr lang="en-US" sz="180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How can farmers get a price of vegetable beforehand?</a:t>
            </a:r>
          </a:p>
          <a:p>
            <a:pPr marL="0" indent="0">
              <a:buNone/>
            </a:pPr>
            <a:r>
              <a:rPr lang="en-US" sz="180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       Can the accuracy of the prediction increased?</a:t>
            </a:r>
          </a:p>
          <a:p>
            <a:pPr marL="0" indent="0">
              <a:buNone/>
            </a:pPr>
            <a:endParaRPr lang="en-US" sz="160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Arial" pitchFamily="34" charset="0"/>
            </a:endParaRPr>
          </a:p>
          <a:p>
            <a:r>
              <a:rPr lang="en-US" sz="2400" b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Solution and objectives</a:t>
            </a:r>
          </a:p>
          <a:p>
            <a:pPr marL="0" indent="0">
              <a:buNone/>
            </a:pPr>
            <a:r>
              <a:rPr lang="en-US" sz="2400" b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   A mobile application solution where we can get the approximate future prices with better accuracy</a:t>
            </a:r>
          </a:p>
        </p:txBody>
      </p:sp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87" y="152400"/>
            <a:ext cx="8596668" cy="1826581"/>
          </a:xfrm>
        </p:spPr>
        <p:txBody>
          <a:bodyPr/>
          <a:lstStyle/>
          <a:p>
            <a:r>
              <a:rPr lang="en-US"/>
              <a:t>Research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C5A43-472A-4962-B321-659FBD863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3810000"/>
            <a:ext cx="8596668" cy="1577848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/>
              <a:t>Data collection from Central Bank of Srilanka Website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/>
              <a:t>Technology: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/>
              <a:t>Python, Flask, LSTM, Android</a:t>
            </a:r>
          </a:p>
        </p:txBody>
      </p:sp>
    </p:spTree>
    <p:extLst>
      <p:ext uri="{BB962C8B-B14F-4D97-AF65-F5344CB8AC3E}">
        <p14:creationId xmlns:p14="http://schemas.microsoft.com/office/powerpoint/2010/main" val="247796917"/>
      </p:ext>
    </p:ext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and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 is preprocessed in the scale of 0 to 1 in order to feed into the models.</a:t>
            </a:r>
          </a:p>
          <a:p>
            <a:pPr marL="0" indent="0">
              <a:buNone/>
            </a:pPr>
            <a:endParaRPr lang="en-US" sz="1800" b="1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8041B02-A2E8-4CA8-AD4F-99E2F1CC9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05200"/>
            <a:ext cx="6248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06309"/>
      </p:ext>
    </p:extLst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5142-591A-4C57-8815-723AABE1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ARIMA vs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C7F68-E1C4-4E01-B656-EC2BE593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ARIMA is the widely used algorithm for price predictions</a:t>
            </a:r>
          </a:p>
          <a:p>
            <a:r>
              <a:rPr lang="en-US"/>
              <a:t>It pays more attention to trends and pattern in data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Solution: LSTM  is trained from the past data using neural networks.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744BC-279D-40F4-A638-48F172AB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03187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81F11-CBB6-4651-8BA0-E59756CF4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Univariant timeseries analysis performed inorder to select a LSTM model among LSTM models with various hidden layers.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Models</a:t>
            </a:r>
          </a:p>
          <a:p>
            <a:r>
              <a:rPr lang="en-US"/>
              <a:t>   LSTM </a:t>
            </a:r>
          </a:p>
          <a:p>
            <a:r>
              <a:rPr lang="en-US"/>
              <a:t>   Stacked LSTM</a:t>
            </a:r>
          </a:p>
          <a:p>
            <a:r>
              <a:rPr lang="en-US"/>
              <a:t>   Bidirectional LSTM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19553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9E99-61F0-4632-86E7-2EECD3F8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RMSE metric  for bench marking the models. For cabbage vegetable.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3A207-681D-4CCC-8997-9CAD38A6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AC58AB0-5FF5-4DE6-ADF9-B3A2D8CA42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513286"/>
              </p:ext>
            </p:extLst>
          </p:nvPr>
        </p:nvGraphicFramePr>
        <p:xfrm>
          <a:off x="1143000" y="2667000"/>
          <a:ext cx="7239000" cy="12191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0198">
                  <a:extLst>
                    <a:ext uri="{9D8B030D-6E8A-4147-A177-3AD203B41FA5}">
                      <a16:colId xmlns:a16="http://schemas.microsoft.com/office/drawing/2014/main" val="1101789314"/>
                    </a:ext>
                  </a:extLst>
                </a:gridCol>
                <a:gridCol w="1510085">
                  <a:extLst>
                    <a:ext uri="{9D8B030D-6E8A-4147-A177-3AD203B41FA5}">
                      <a16:colId xmlns:a16="http://schemas.microsoft.com/office/drawing/2014/main" val="1742282941"/>
                    </a:ext>
                  </a:extLst>
                </a:gridCol>
                <a:gridCol w="2451088">
                  <a:extLst>
                    <a:ext uri="{9D8B030D-6E8A-4147-A177-3AD203B41FA5}">
                      <a16:colId xmlns:a16="http://schemas.microsoft.com/office/drawing/2014/main" val="688510831"/>
                    </a:ext>
                  </a:extLst>
                </a:gridCol>
                <a:gridCol w="1617629">
                  <a:extLst>
                    <a:ext uri="{9D8B030D-6E8A-4147-A177-3AD203B41FA5}">
                      <a16:colId xmlns:a16="http://schemas.microsoft.com/office/drawing/2014/main" val="3487613996"/>
                    </a:ext>
                  </a:extLst>
                </a:gridCol>
              </a:tblGrid>
              <a:tr h="392931"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Bidirectional LSTM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Stacked LSTM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Vanila LSTM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168590"/>
                  </a:ext>
                </a:extLst>
              </a:tr>
              <a:tr h="433336"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Train error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581660"/>
                          <a:tab pos="1163320"/>
                          <a:tab pos="1744980"/>
                          <a:tab pos="2326640"/>
                          <a:tab pos="2908300"/>
                          <a:tab pos="3489960"/>
                          <a:tab pos="4071620"/>
                          <a:tab pos="4653280"/>
                          <a:tab pos="5234940"/>
                          <a:tab pos="5816600"/>
                          <a:tab pos="6398260"/>
                          <a:tab pos="6979920"/>
                          <a:tab pos="7561580"/>
                          <a:tab pos="8143240"/>
                          <a:tab pos="8724900"/>
                          <a:tab pos="9306560"/>
                        </a:tabLst>
                      </a:pPr>
                      <a:r>
                        <a:rPr lang="en-US" sz="1000">
                          <a:effectLst/>
                        </a:rPr>
                        <a:t>0.0215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581660"/>
                          <a:tab pos="1163320"/>
                          <a:tab pos="1744980"/>
                          <a:tab pos="2326640"/>
                          <a:tab pos="2908300"/>
                          <a:tab pos="3489960"/>
                          <a:tab pos="4071620"/>
                          <a:tab pos="4653280"/>
                          <a:tab pos="5234940"/>
                          <a:tab pos="5816600"/>
                          <a:tab pos="6398260"/>
                          <a:tab pos="6979920"/>
                          <a:tab pos="7561580"/>
                          <a:tab pos="8143240"/>
                          <a:tab pos="8724900"/>
                          <a:tab pos="9306560"/>
                        </a:tabLst>
                      </a:pPr>
                      <a:r>
                        <a:rPr lang="en-US" sz="1000">
                          <a:effectLst/>
                        </a:rPr>
                        <a:t>0.02406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0.0212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978565"/>
                  </a:ext>
                </a:extLst>
              </a:tr>
              <a:tr h="392931"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Test error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0.0433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0.0249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7073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0B21E0-415B-4777-9C31-FAF8F98937A3}"/>
              </a:ext>
            </a:extLst>
          </p:cNvPr>
          <p:cNvSpPr txBox="1"/>
          <p:nvPr/>
        </p:nvSpPr>
        <p:spPr>
          <a:xfrm>
            <a:off x="1143000" y="4800600"/>
            <a:ext cx="67818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Vanila LSTM performs better  as  other models tends to overfit the data . Where as  Vanila LSTM performs better to these data.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9256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3A50-FE91-4C6E-B31E-088CE3405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LSTM on five vegetables and their errors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EEC4F6-1113-4869-A4F7-A95F495A5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690907"/>
              </p:ext>
            </p:extLst>
          </p:nvPr>
        </p:nvGraphicFramePr>
        <p:xfrm>
          <a:off x="2667000" y="4279306"/>
          <a:ext cx="5999480" cy="17368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0235">
                  <a:extLst>
                    <a:ext uri="{9D8B030D-6E8A-4147-A177-3AD203B41FA5}">
                      <a16:colId xmlns:a16="http://schemas.microsoft.com/office/drawing/2014/main" val="3893850383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138413279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1512041044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1741249397"/>
                    </a:ext>
                  </a:extLst>
                </a:gridCol>
                <a:gridCol w="1373505">
                  <a:extLst>
                    <a:ext uri="{9D8B030D-6E8A-4147-A177-3AD203B41FA5}">
                      <a16:colId xmlns:a16="http://schemas.microsoft.com/office/drawing/2014/main" val="2317527162"/>
                    </a:ext>
                  </a:extLst>
                </a:gridCol>
              </a:tblGrid>
              <a:tr h="0"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Carrot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Leeks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Cabbage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691928"/>
                  </a:ext>
                </a:extLst>
              </a:tr>
              <a:tr h="0"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Train error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581660"/>
                          <a:tab pos="1163320"/>
                          <a:tab pos="1744980"/>
                          <a:tab pos="2326640"/>
                          <a:tab pos="2908300"/>
                          <a:tab pos="3489960"/>
                          <a:tab pos="4071620"/>
                          <a:tab pos="4653280"/>
                          <a:tab pos="5234940"/>
                          <a:tab pos="5816600"/>
                          <a:tab pos="6398260"/>
                          <a:tab pos="6979920"/>
                          <a:tab pos="7561580"/>
                          <a:tab pos="8143240"/>
                          <a:tab pos="8724900"/>
                          <a:tab pos="9306560"/>
                        </a:tabLst>
                      </a:pPr>
                      <a:r>
                        <a:rPr lang="en-US" sz="1100">
                          <a:effectLst/>
                        </a:rPr>
                        <a:t>0.01381</a:t>
                      </a: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0.02939</a:t>
                      </a:r>
                      <a:endParaRPr lang="en-US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0.01495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0.0220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074210"/>
                  </a:ext>
                </a:extLst>
              </a:tr>
              <a:tr h="0"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Test error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581660"/>
                          <a:tab pos="1163320"/>
                          <a:tab pos="1744980"/>
                          <a:tab pos="2326640"/>
                          <a:tab pos="2908300"/>
                          <a:tab pos="3489960"/>
                          <a:tab pos="4071620"/>
                          <a:tab pos="4653280"/>
                          <a:tab pos="5234940"/>
                          <a:tab pos="5816600"/>
                          <a:tab pos="6398260"/>
                          <a:tab pos="6979920"/>
                          <a:tab pos="7561580"/>
                          <a:tab pos="8143240"/>
                          <a:tab pos="8724900"/>
                          <a:tab pos="9306560"/>
                        </a:tabLst>
                      </a:pPr>
                      <a:r>
                        <a:rPr lang="en-US" sz="1100">
                          <a:effectLst/>
                        </a:rPr>
                        <a:t>0.0242</a:t>
                      </a: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0.0238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0.01153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0.0273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5679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702497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31EB43-C920-4EAB-A989-6672EBDC0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Future tasks</a:t>
            </a:r>
          </a:p>
          <a:p>
            <a:r>
              <a:rPr lang="en-US">
                <a:solidFill>
                  <a:schemeClr val="bg1"/>
                </a:solidFill>
              </a:rPr>
              <a:t>Create a front-end android application</a:t>
            </a:r>
          </a:p>
          <a:p>
            <a:r>
              <a:rPr lang="en-US">
                <a:solidFill>
                  <a:schemeClr val="bg1"/>
                </a:solidFill>
              </a:rPr>
              <a:t>Create backend api and get inputs</a:t>
            </a:r>
          </a:p>
          <a:p>
            <a:r>
              <a:rPr lang="en-US">
                <a:solidFill>
                  <a:schemeClr val="bg1"/>
                </a:solidFill>
              </a:rPr>
              <a:t>Using the trained model get the output and display it in the android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4EC4F88-7792-4A4D-BDC3-605558B7D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79" y="-457199"/>
            <a:ext cx="6870549" cy="7315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FBB66-EF2B-478F-9800-484CE1F83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899" y="6182876"/>
            <a:ext cx="4598633" cy="365125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rebuchet MS" panose="020b0603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5669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183880" cy="685800"/>
          </a:xfrm>
        </p:spPr>
        <p:txBody>
          <a:bodyPr/>
          <a:lstStyle/>
          <a:p>
            <a:r>
              <a:rPr lang="en-GB"/>
              <a:t>Key Pillars and Technologies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2232225"/>
            <a:ext cx="93146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="" xmlns:a16="http://schemas.microsoft.com/office/drawing/2014/main" id="{B010D2EC-72A4-4A2C-A4CF-96B81E90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252192"/>
            <a:ext cx="1412309" cy="914399"/>
          </a:xfrm>
          <a:prstGeom prst="rect">
            <a:avLst/>
          </a:prstGeom>
        </p:spPr>
      </p:pic>
      <p:pic>
        <p:nvPicPr>
          <p:cNvPr id="6" name="Picture 13" descr="Logo&#10;&#10;Description automatically generated">
            <a:extLst>
              <a:ext uri="{FF2B5EF4-FFF2-40B4-BE49-F238E27FC236}">
                <a16:creationId xmlns="" xmlns:a16="http://schemas.microsoft.com/office/drawing/2014/main" id="{7AC9967B-6E42-4F04-B630-3BB6074D4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755" y="3520115"/>
            <a:ext cx="1412309" cy="721291"/>
          </a:xfrm>
          <a:prstGeom prst="rect">
            <a:avLst/>
          </a:prstGeom>
        </p:spPr>
      </p:pic>
      <p:pic>
        <p:nvPicPr>
          <p:cNvPr id="7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C8D47A8-C5DB-4121-8C08-0F864A4F50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254" r="21950" b="13763"/>
          <a:stretch>
            <a:fillRect/>
          </a:stretch>
        </p:blipFill>
        <p:spPr>
          <a:xfrm>
            <a:off x="609600" y="3645323"/>
            <a:ext cx="1169958" cy="1405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1" y="1600200"/>
            <a:ext cx="263150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Technologies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00800" y="1600200"/>
            <a:ext cx="180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Key Pillars</a:t>
            </a:r>
          </a:p>
        </p:txBody>
      </p:sp>
      <p:pic>
        <p:nvPicPr>
          <p:cNvPr id="1026" name="Picture 2" descr="Keras: Deep Learning for 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23742" r="7042" b="19847"/>
          <a:stretch>
            <a:fillRect/>
          </a:stretch>
        </p:blipFill>
        <p:spPr bwMode="auto">
          <a:xfrm>
            <a:off x="2008157" y="4777803"/>
            <a:ext cx="1551503" cy="65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ep learning vs. machine learning – What&amp;#39;s the difference?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t="4228" r="17024" b="5994"/>
          <a:stretch>
            <a:fillRect/>
          </a:stretch>
        </p:blipFill>
        <p:spPr bwMode="auto">
          <a:xfrm>
            <a:off x="3657600" y="2073001"/>
            <a:ext cx="1676400" cy="16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599" y="3948372"/>
            <a:ext cx="336025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8727" y="2073766"/>
            <a:ext cx="3048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485314"/>
      </p:ext>
    </p:extLst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Commercialization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highlight>
                <a:srgbClr val="FFFF00"/>
              </a:highlight>
            </a:endParaRPr>
          </a:p>
          <a:p>
            <a:r>
              <a:rPr lang="en-US"/>
              <a:t>Globalizing the product using providing an option to farmers to upload their own market prices to the app</a:t>
            </a:r>
          </a:p>
          <a:p>
            <a:r>
              <a:rPr lang="en-US"/>
              <a:t>Deploy app to the google play store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53714"/>
      </p:ext>
    </p:extLst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609601"/>
            <a:ext cx="11250084" cy="5127848"/>
          </a:xfrm>
        </p:spPr>
        <p:txBody>
          <a:bodyPr>
            <a:normAutofit fontScale="85000" lnSpcReduction="10000"/>
          </a:bodyPr>
          <a:lstStyle/>
          <a:p>
            <a:pPr marL="342900" lvl="0" indent="-342900">
              <a:lnSpc>
                <a:spcPct val="115000"/>
              </a:lnSpc>
              <a:spcAft>
                <a:spcPts val="25"/>
              </a:spcAft>
              <a:buFont typeface="+mj-lt"/>
              <a:buAutoNum type="arabicPeriod"/>
            </a:pPr>
            <a:endParaRPr lang="en-US" sz="1800">
              <a:solidFill>
                <a:schemeClr val="tx1"/>
              </a:solidFill>
              <a:effectLst/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25"/>
              </a:spcAft>
              <a:buFont typeface="+mj-lt"/>
              <a:buAutoNum type="arabicPeriod"/>
            </a:pPr>
            <a:endParaRPr lang="en-US" sz="1800">
              <a:solidFill>
                <a:schemeClr val="tx1"/>
              </a:solidFill>
              <a:effectLst/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25"/>
              </a:spcAft>
              <a:buFont typeface="+mj-lt"/>
              <a:buAutoNum type="arabicPeriod"/>
            </a:pPr>
            <a:r>
              <a:rPr lang="en-US" sz="1800">
                <a:solidFill>
                  <a:schemeClr val="tx1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Are middlemen facilitators or barriers to improve smallholders' welfare in rural economies? Empirical evidence from Ethiopia- Gumataw. K. Abebe-2015</a:t>
            </a:r>
            <a:endParaRPr lang="en-US" sz="18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marL="457200">
              <a:lnSpc>
                <a:spcPct val="115000"/>
              </a:lnSpc>
              <a:spcAft>
                <a:spcPts val="25"/>
              </a:spcAft>
            </a:pPr>
            <a:r>
              <a:rPr lang="en-US" sz="1800">
                <a:solidFill>
                  <a:schemeClr val="tx1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 </a:t>
            </a:r>
            <a:endParaRPr lang="en-US" sz="18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25"/>
              </a:spcAft>
              <a:buFont typeface="+mj-lt"/>
              <a:buAutoNum type="arabicPeriod"/>
            </a:pPr>
            <a:r>
              <a:rPr lang="en-US" sz="1800">
                <a:solidFill>
                  <a:schemeClr val="tx1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5 Tech Startups In India Working to Weed Out Middlemen From Agriculture Supply Chain - 26/09/2020 -</a:t>
            </a:r>
            <a:r>
              <a:rPr lang="en-US" sz="18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  </a:t>
            </a:r>
            <a:r>
              <a:rPr lang="en-US" sz="1800">
                <a:solidFill>
                  <a:schemeClr val="tx1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https://analyticsindiamag.com/5-tech-startups-in-india-working-to-weed-out-middlemen-from-agriculture-supply-chain</a:t>
            </a:r>
            <a:endParaRPr lang="en-US" sz="18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marL="457200">
              <a:lnSpc>
                <a:spcPct val="115000"/>
              </a:lnSpc>
              <a:spcAft>
                <a:spcPts val="25"/>
              </a:spcAft>
            </a:pPr>
            <a:r>
              <a:rPr lang="en-US" sz="18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err="1">
                <a:solidFill>
                  <a:schemeClr val="tx1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Changshou Luo and Qingfeng Wei1, Prediction of Vegetable Price Based on Neural Network and Genetic Algorithm-  Institute of Information on Science and Technology of Agriculture, Beijing Academy of Agriculture and Forestry Sciences, Beijing</a:t>
            </a:r>
            <a:endParaRPr lang="en-US" sz="18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marL="457200">
              <a:lnSpc>
                <a:spcPct val="115000"/>
              </a:lnSpc>
            </a:pPr>
            <a:r>
              <a:rPr lang="en-US" sz="18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>
                <a:solidFill>
                  <a:schemeClr val="tx1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Yung-Hsing Peng, Chin-Shun Hsu, and Po-Chuang Huang, "</a:t>
            </a:r>
            <a:r>
              <a:rPr lang="en-US" sz="18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itchFamily="34" charset="0"/>
              </a:rPr>
              <a:t>Developing Crop Price Forecasting Service Using Open Data from Taiwan Markets", 2015.</a:t>
            </a:r>
          </a:p>
          <a:p>
            <a:r>
              <a:rPr lang="en-US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1749162230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510B-D48F-42E7-BCBE-16F19338F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84" y="484632"/>
            <a:ext cx="9119616" cy="886968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E-Commerce Platform for Farmers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860A0-BEFF-415A-B608-F2EC6B67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646" y="2895600"/>
            <a:ext cx="8763000" cy="762000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Natural Language Processing chatbot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729E7-77D6-4E9D-A1E6-F84E49CB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" t="14445" b="30000"/>
          <a:stretch>
            <a:fillRect/>
          </a:stretch>
        </p:blipFill>
        <p:spPr>
          <a:xfrm>
            <a:off x="9982200" y="484632"/>
            <a:ext cx="1744348" cy="1496568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C84DFE2A-80D6-41E9-8E07-7E1C5355DAFC}"/>
              </a:ext>
            </a:extLst>
          </p:cNvPr>
          <p:cNvSpPr txBox="1"/>
          <p:nvPr/>
        </p:nvSpPr>
        <p:spPr bwMode="gray">
          <a:xfrm>
            <a:off x="4132385" y="4484078"/>
            <a:ext cx="80772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It18179118 | Keeyani Sivagnanam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AD827CF-4652-4DA1-967C-D8A0EDF18A47}"/>
              </a:ext>
            </a:extLst>
          </p:cNvPr>
          <p:cNvSpPr txBox="1"/>
          <p:nvPr/>
        </p:nvSpPr>
        <p:spPr bwMode="gray">
          <a:xfrm>
            <a:off x="5135177" y="4878108"/>
            <a:ext cx="7924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BSc Hons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3040600441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5FB08-FCC9-4994-94CC-8267423899AD}"/>
              </a:ext>
            </a:extLst>
          </p:cNvPr>
          <p:cNvSpPr txBox="1"/>
          <p:nvPr/>
        </p:nvSpPr>
        <p:spPr>
          <a:xfrm>
            <a:off x="685800" y="2646779"/>
            <a:ext cx="11307631" cy="38100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Ø"/>
            </a:pPr>
            <a:r>
              <a:rPr lang="en-SG" b="1">
                <a:solidFill>
                  <a:srgbClr val="002060"/>
                </a:solidFill>
              </a:rPr>
              <a:t>Introduction</a:t>
            </a:r>
          </a:p>
          <a:p>
            <a:pPr algn="just">
              <a:buFont typeface="Wingdings" pitchFamily="2" charset="2"/>
              <a:buChar char="Ø"/>
            </a:pPr>
            <a:r>
              <a:rPr lang="en-SG" b="1">
                <a:solidFill>
                  <a:srgbClr val="002060"/>
                </a:solidFill>
              </a:rPr>
              <a:t>System Diagram</a:t>
            </a:r>
          </a:p>
          <a:p>
            <a:pPr algn="just">
              <a:buFont typeface="Wingdings" pitchFamily="2" charset="2"/>
              <a:buChar char="Ø"/>
            </a:pPr>
            <a:r>
              <a:rPr lang="en-SG" b="1">
                <a:solidFill>
                  <a:srgbClr val="002060"/>
                </a:solidFill>
              </a:rPr>
              <a:t>Methodology</a:t>
            </a:r>
          </a:p>
          <a:p>
            <a:pPr algn="just">
              <a:buFont typeface="Wingdings" pitchFamily="2" charset="2"/>
              <a:buChar char="Ø"/>
            </a:pPr>
            <a:r>
              <a:rPr lang="en-SG" b="1">
                <a:solidFill>
                  <a:srgbClr val="002060"/>
                </a:solidFill>
              </a:rPr>
              <a:t>Achievement</a:t>
            </a:r>
          </a:p>
          <a:p>
            <a:pPr algn="just">
              <a:buFont typeface="Wingdings" pitchFamily="2" charset="2"/>
              <a:buChar char="Ø"/>
            </a:pPr>
            <a:endParaRPr lang="en-SG" b="1">
              <a:solidFill>
                <a:srgbClr val="002060"/>
              </a:solidFill>
            </a:endParaRPr>
          </a:p>
          <a:p>
            <a:pPr algn="just">
              <a:buFont typeface="Wingdings" pitchFamily="2" charset="2"/>
              <a:buChar char="Ø"/>
            </a:pPr>
            <a:endParaRPr lang="en-SG" b="1">
              <a:solidFill>
                <a:srgbClr val="002060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SG" b="1">
                <a:solidFill>
                  <a:srgbClr val="002060"/>
                </a:solidFill>
              </a:rPr>
              <a:t>Objectives</a:t>
            </a:r>
          </a:p>
          <a:p>
            <a:pPr algn="just">
              <a:buFont typeface="Wingdings" pitchFamily="2" charset="2"/>
              <a:buChar char="Ø"/>
            </a:pPr>
            <a:r>
              <a:rPr lang="en-SG" b="1">
                <a:solidFill>
                  <a:srgbClr val="002060"/>
                </a:solidFill>
              </a:rPr>
              <a:t>Research Problem</a:t>
            </a:r>
          </a:p>
          <a:p>
            <a:pPr algn="just">
              <a:buFont typeface="Wingdings" pitchFamily="2" charset="2"/>
              <a:buChar char="Ø"/>
            </a:pPr>
            <a:r>
              <a:rPr lang="en-SG" b="1">
                <a:solidFill>
                  <a:srgbClr val="002060"/>
                </a:solidFill>
              </a:rPr>
              <a:t>Research Gap</a:t>
            </a:r>
          </a:p>
          <a:p>
            <a:pPr algn="just">
              <a:buFont typeface="Wingdings" pitchFamily="2" charset="2"/>
              <a:buChar char="Ø"/>
            </a:pPr>
            <a:r>
              <a:rPr lang="en-SG" b="1">
                <a:solidFill>
                  <a:srgbClr val="002060"/>
                </a:solidFill>
              </a:rPr>
              <a:t>Research Question	</a:t>
            </a:r>
          </a:p>
          <a:p>
            <a:pPr algn="just"/>
            <a:endParaRPr lang="en-SG" b="1">
              <a:solidFill>
                <a:srgbClr val="002060"/>
              </a:solidFill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977A77-DD41-48E5-B45C-ABD660B70C5D}"/>
              </a:ext>
            </a:extLst>
          </p:cNvPr>
          <p:cNvSpPr txBox="1"/>
          <p:nvPr/>
        </p:nvSpPr>
        <p:spPr bwMode="gray">
          <a:xfrm>
            <a:off x="1219200" y="762000"/>
            <a:ext cx="9220200" cy="1030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Overall 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219571876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7D4C-20FA-4803-A05F-C04D9F3BB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371475"/>
            <a:ext cx="8596668" cy="1320800"/>
          </a:xfrm>
        </p:spPr>
        <p:txBody>
          <a:bodyPr anchor="b">
            <a:normAutofit/>
          </a:bodyPr>
          <a:lstStyle/>
          <a:p>
            <a:r>
              <a:rPr lang="en-US" sz="7200" b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B4AD-C864-4C8B-95BD-FB11C76345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67200" y="2362200"/>
            <a:ext cx="7620000" cy="5105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E-commerce platforms for farming activities. But which platforms are not fulfills all types of user requirements.</a:t>
            </a: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is most important part for E-commerce farming activity. </a:t>
            </a: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Farmers spending too much of time to identify some new farming product names for buying and selling purpose.</a:t>
            </a: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NLP technology chatbot providing solutions for farmers problems by using Natural Language Process.</a:t>
            </a:r>
          </a:p>
          <a:p>
            <a:pPr>
              <a:lnSpc>
                <a:spcPct val="100000"/>
              </a:lnSpc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B8E2914-A12A-4D09-9D58-3144EA63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46" r="6988"/>
          <a:stretch>
            <a:fillRect/>
          </a:stretch>
        </p:blipFill>
        <p:spPr>
          <a:xfrm>
            <a:off x="338" y="10"/>
            <a:ext cx="4266862" cy="6283001"/>
          </a:xfrm>
          <a:custGeom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4905784"/>
      </p:ext>
    </p:extLst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30BD-FB93-4074-9E0B-AED151AD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8D7C2-7DA7-48E1-B649-F30B5E1EE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>
              <a:buFont typeface="Wingdings" pitchFamily="2" charset="2"/>
              <a:buChar char="§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Pycharm IDE</a:t>
            </a: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DE348-C836-45C3-B1D7-9A990A761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86" y="2926741"/>
            <a:ext cx="1396793" cy="1396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888CF-8AA6-4652-9DCD-90B2B45C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02" y="2832469"/>
            <a:ext cx="1396793" cy="1396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3E8E2-1F5A-4F2A-B1BB-2FEA6CA19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2" y="4696703"/>
            <a:ext cx="2455955" cy="1099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70AE55-B0B6-463D-BED3-94D26032B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69" y="4458231"/>
            <a:ext cx="1169814" cy="1396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2A1D44-4324-4082-BEA3-CF514BCB7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9" t="7792" r="21728"/>
          <a:stretch>
            <a:fillRect/>
          </a:stretch>
        </p:blipFill>
        <p:spPr>
          <a:xfrm>
            <a:off x="8583818" y="3071792"/>
            <a:ext cx="2693782" cy="25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48021"/>
      </p:ext>
    </p:extLst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F01-55C3-4E62-8566-347EBB68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3912"/>
            <a:ext cx="10515600" cy="13208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objectives and sub objective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BD63C7-2232-40C6-AEAF-883AB3D8A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100" y="3094037"/>
            <a:ext cx="7810500" cy="238605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28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  NLP   Chatbot application</a:t>
            </a:r>
            <a:endParaRPr lang="en-US" altLang="ko-KR" sz="28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sz="280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Develop a chatbot to discuss the issues related to farming and suggest the correct name in Natural Language Processing.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800">
                <a:latin typeface="Times New Roman" panose="02020603050405020304" pitchFamily="18" charset="0"/>
                <a:cs typeface="Times New Roman" panose="02020603050405020304" pitchFamily="18" charset="0"/>
              </a:rPr>
              <a:t>By using AI method of communicating with an intelligent system by Natural Language.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800">
                <a:latin typeface="Times New Roman" panose="02020603050405020304" pitchFamily="18" charset="0"/>
                <a:cs typeface="Times New Roman" panose="02020603050405020304" pitchFamily="18" charset="0"/>
              </a:rPr>
              <a:t>Support farmers to make timely decision in farming.</a:t>
            </a:r>
          </a:p>
          <a:p>
            <a:endParaRPr lang="en-US" altLang="ko-KR" sz="3200"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A9AC43E-78A5-4DD4-A4C9-D8306C1CF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741714"/>
              </p:ext>
            </p:extLst>
          </p:nvPr>
        </p:nvGraphicFramePr>
        <p:xfrm>
          <a:off x="190500" y="2247900"/>
          <a:ext cx="3657600" cy="4078332"/>
        </p:xfrm>
        <a:graphic>
          <a:graphicData uri="http://schemas.openxmlformats.org/drawingml/2006/diagram">
            <dgm:relIds xmlns:dgm="http://schemas.openxmlformats.org/drawingml/2006/diagram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8A232B1-D1F9-4930-A000-4307D192037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IT18179118</a:t>
            </a:r>
            <a:r>
              <a:rPr lang="en-US" sz="1800">
                <a:solidFill>
                  <a:schemeClr val="tx1"/>
                </a:solidFill>
              </a:rPr>
              <a:t>   |   Keeyani Sivagnanam|   </a:t>
            </a:r>
            <a:r>
              <a:rPr lang="en-US" sz="1800" b="0">
                <a:solidFill>
                  <a:schemeClr val="tx1"/>
                </a:solidFill>
              </a:rPr>
              <a:t>&lt;2021_135&gt;</a:t>
            </a:r>
          </a:p>
        </p:txBody>
      </p:sp>
    </p:spTree>
    <p:extLst>
      <p:ext uri="{BB962C8B-B14F-4D97-AF65-F5344CB8AC3E}">
        <p14:creationId xmlns:p14="http://schemas.microsoft.com/office/powerpoint/2010/main" val="3070465978"/>
      </p:ext>
    </p:extLst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2E0A-5C84-4F1D-B88A-C7103200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64" y="36512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DC19F03-862D-4E8E-946D-E3706F1D1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847400"/>
              </p:ext>
            </p:extLst>
          </p:nvPr>
        </p:nvGraphicFramePr>
        <p:xfrm>
          <a:off x="304800" y="2057400"/>
          <a:ext cx="6324600" cy="4267200"/>
        </p:xfrm>
        <a:graphic>
          <a:graphicData uri="http://schemas.openxmlformats.org/drawingml/2006/diagram">
            <dgm:relIds xmlns:dgm="http://schemas.openxmlformats.org/drawingml/2006/diagram" r:dm="rId3" r:lo="rId4" r:qs="rId5" r:cs="rId6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9AEB9-78AB-458B-89BC-AAC81DDEA08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58000" y="2309812"/>
            <a:ext cx="5334000" cy="376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u="sng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Creative Solution</a:t>
            </a:r>
            <a:endParaRPr lang="ko-KR" altLang="en-US" sz="3200" b="1" u="sng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Using chatbot to typing their simple description of the vegetables and fruits.</a:t>
            </a:r>
          </a:p>
          <a:p>
            <a:pPr>
              <a:buFont typeface="Wingdings" pitchFamily="2" charset="2"/>
              <a:buChar char="q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Providing correct name </a:t>
            </a:r>
            <a:r>
              <a:rPr lang="en-US" altLang="ko-KR" sz="3200" b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in Natural Language Processing.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4BADF9-0169-456E-90A7-251C7FC1ADC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47085868"/>
      </p:ext>
    </p:extLst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AB6D-55F9-4149-BAE6-0169C1572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3662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E2F4FB-8ADD-4650-A1E7-13FD8AF8056E}"/>
              </a:ext>
            </a:extLst>
          </p:cNvPr>
          <p:cNvSpPr txBox="1"/>
          <p:nvPr/>
        </p:nvSpPr>
        <p:spPr>
          <a:xfrm>
            <a:off x="3352800" y="6440140"/>
            <a:ext cx="497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IT18260502 | K.MARUTHI</a:t>
            </a:r>
          </a:p>
        </p:txBody>
      </p:sp>
      <p:sp>
        <p:nvSpPr>
          <p:cNvPr id="20" name="Arrow: Striped Right 18">
            <a:extLst>
              <a:ext uri="{FF2B5EF4-FFF2-40B4-BE49-F238E27FC236}">
                <a16:creationId xmlns:a16="http://schemas.microsoft.com/office/drawing/2014/main" id="{BF6C0989-C481-4C2F-BAF9-DE9AB0653189}"/>
              </a:ext>
            </a:extLst>
          </p:cNvPr>
          <p:cNvSpPr/>
          <p:nvPr/>
        </p:nvSpPr>
        <p:spPr>
          <a:xfrm>
            <a:off x="2620397" y="3214748"/>
            <a:ext cx="1150314" cy="416933"/>
          </a:xfrm>
          <a:prstGeom prst="strip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/>
          </a:p>
        </p:txBody>
      </p:sp>
      <p:sp>
        <p:nvSpPr>
          <p:cNvPr id="21" name="Arrow: Striped Right 40">
            <a:extLst>
              <a:ext uri="{FF2B5EF4-FFF2-40B4-BE49-F238E27FC236}">
                <a16:creationId xmlns:a16="http://schemas.microsoft.com/office/drawing/2014/main" id="{8753F9A6-F7EF-46DD-8B64-667BB13788AF}"/>
              </a:ext>
            </a:extLst>
          </p:cNvPr>
          <p:cNvSpPr/>
          <p:nvPr/>
        </p:nvSpPr>
        <p:spPr>
          <a:xfrm>
            <a:off x="6136093" y="3220533"/>
            <a:ext cx="1105045" cy="416933"/>
          </a:xfrm>
          <a:prstGeom prst="strip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70E706-7FF1-474E-924E-72986D78CC81}"/>
              </a:ext>
            </a:extLst>
          </p:cNvPr>
          <p:cNvSpPr txBox="1"/>
          <p:nvPr/>
        </p:nvSpPr>
        <p:spPr>
          <a:xfrm>
            <a:off x="7526967" y="4230465"/>
            <a:ext cx="2529279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Chatbot will provide accurate name.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42A2E11-F407-4D11-8D95-85F4DE076AF9}"/>
              </a:ext>
            </a:extLst>
          </p:cNvPr>
          <p:cNvSpPr/>
          <p:nvPr/>
        </p:nvSpPr>
        <p:spPr>
          <a:xfrm>
            <a:off x="4333695" y="2674145"/>
            <a:ext cx="1459045" cy="1390089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B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r>
              <a:rPr lang="en-US" sz="3600" b="1">
                <a:solidFill>
                  <a:schemeClr val="tx1"/>
                </a:solidFill>
              </a:rPr>
              <a:t>NLP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084AF-55A2-4490-97D2-5AE06D32D1C1}"/>
              </a:ext>
            </a:extLst>
          </p:cNvPr>
          <p:cNvSpPr txBox="1"/>
          <p:nvPr/>
        </p:nvSpPr>
        <p:spPr>
          <a:xfrm>
            <a:off x="4333695" y="4328025"/>
            <a:ext cx="218932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Processing description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20899-FB88-4D6B-9A23-5A7C782D8486}"/>
              </a:ext>
            </a:extLst>
          </p:cNvPr>
          <p:cNvSpPr txBox="1"/>
          <p:nvPr/>
        </p:nvSpPr>
        <p:spPr>
          <a:xfrm>
            <a:off x="314221" y="4361589"/>
            <a:ext cx="2364761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Getting description from farmers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303EC6-5301-4F2E-B6A2-CA744A435A57}"/>
              </a:ext>
            </a:extLst>
          </p:cNvPr>
          <p:cNvSpPr/>
          <p:nvPr/>
        </p:nvSpPr>
        <p:spPr>
          <a:xfrm>
            <a:off x="560099" y="2650057"/>
            <a:ext cx="1504725" cy="1504725"/>
          </a:xfrm>
          <a:prstGeom prst="ellipse">
            <a:avLst/>
          </a:prstGeom>
          <a:noFill/>
          <a:ln w="76200">
            <a:solidFill>
              <a:srgbClr val="1CB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2E2711C-E4FC-4E48-A25C-53914145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3" y="3098434"/>
            <a:ext cx="1182648" cy="614067"/>
          </a:xfrm>
          <a:prstGeom prst="rect">
            <a:avLst/>
          </a:prstGeom>
        </p:spPr>
      </p:pic>
      <p:pic>
        <p:nvPicPr>
          <p:cNvPr id="49" name="Content Placeholder 3">
            <a:extLst>
              <a:ext uri="{FF2B5EF4-FFF2-40B4-BE49-F238E27FC236}">
                <a16:creationId xmlns:a16="http://schemas.microsoft.com/office/drawing/2014/main" id="{375F4EAC-591A-46B7-9CF0-C472C631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67" y="2711610"/>
            <a:ext cx="2030704" cy="1218423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1F6ED12F-E0AA-4BA0-8D30-2B83502EF3E0}"/>
              </a:ext>
            </a:extLst>
          </p:cNvPr>
          <p:cNvSpPr/>
          <p:nvPr/>
        </p:nvSpPr>
        <p:spPr>
          <a:xfrm>
            <a:off x="7812796" y="2576546"/>
            <a:ext cx="1459046" cy="1504725"/>
          </a:xfrm>
          <a:prstGeom prst="ellipse">
            <a:avLst/>
          </a:prstGeom>
          <a:noFill/>
          <a:ln w="76200">
            <a:solidFill>
              <a:srgbClr val="1CB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entury Gothic" panose="020b0502020202020204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50603"/>
      </p:ext>
    </p:extLst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gradFill>
          <a:gsLst>
            <a:gs pos="5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AB6D-55F9-4149-BAE6-0169C1572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9600"/>
            <a:ext cx="11049000" cy="1320800"/>
          </a:xfrm>
        </p:spPr>
        <p:txBody>
          <a:bodyPr>
            <a:normAutofit fontScale="90000"/>
          </a:bodyPr>
          <a:lstStyle/>
          <a:p>
            <a:r>
              <a:rPr lang="en-GB" sz="4800" b="1"/>
              <a:t> Achievements and Individual Progress </a:t>
            </a:r>
            <a:endParaRPr lang="en-US" sz="4800" b="1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E2F4FB-8ADD-4650-A1E7-13FD8AF8056E}"/>
              </a:ext>
            </a:extLst>
          </p:cNvPr>
          <p:cNvSpPr txBox="1"/>
          <p:nvPr/>
        </p:nvSpPr>
        <p:spPr>
          <a:xfrm>
            <a:off x="3352800" y="6440140"/>
            <a:ext cx="497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IT18260502 | K.MARUTHI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025922-73D7-4E98-90B1-D3472E9DAB8A}"/>
              </a:ext>
            </a:extLst>
          </p:cNvPr>
          <p:cNvSpPr txBox="1"/>
          <p:nvPr/>
        </p:nvSpPr>
        <p:spPr>
          <a:xfrm>
            <a:off x="381000" y="2436110"/>
            <a:ext cx="12081048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indent="0" algn="l" defTabSz="457200" rtl="0" eaLnBrk="1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300"/>
              <a:buFont typeface="Poppins"/>
              <a:buNone/>
              <a:defRPr sz="24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457200" marR="0" lvl="1" indent="0" algn="l" defTabSz="4572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Poppins"/>
              <a:buNone/>
              <a:defRPr sz="20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marR="0" lvl="2" indent="0" algn="l" defTabSz="4572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Poppins"/>
              <a:buNone/>
              <a:defRPr sz="18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marR="0" lvl="3" indent="0" algn="l" defTabSz="4572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marR="0" lvl="4" indent="0" algn="l" defTabSz="4572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marR="0" lvl="5" indent="0" algn="l" defTabSz="4572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marR="0" lvl="6" indent="0" algn="l" defTabSz="4572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marR="0" lvl="7" indent="0" algn="l" defTabSz="4572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marR="0" lvl="8" indent="0" algn="l" defTabSz="4572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Identifying farmers problem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Requirements &amp; Dataset Gathering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Design and Develop the Analysis Model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Train the Model Using Dataset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Testing the API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427AD-7239-4320-B884-E0304005D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67000"/>
            <a:ext cx="4689283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73258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GB"/>
              <a:t>Achievements and Individual Progress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1828800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B050"/>
                </a:solidFill>
              </a:rPr>
              <a:t>analyzed the requirements &amp; Dataset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B050"/>
                </a:solidFill>
              </a:rPr>
              <a:t>Check Key Pillars and Technology Feasibility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B050"/>
                </a:solidFill>
              </a:rPr>
              <a:t>Planning the Method for the plant diseases Analysis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B050"/>
                </a:solidFill>
              </a:rPr>
              <a:t>Collect images for different types of diseases in plant.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B050"/>
                </a:solidFill>
              </a:rPr>
              <a:t>Design and Develop the Analysis Model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B050"/>
                </a:solidFill>
              </a:rPr>
              <a:t>Train the Model Using Dataset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mtClean="0">
                <a:solidFill>
                  <a:srgbClr val="00B050"/>
                </a:solidFill>
              </a:rPr>
              <a:t>Get most accurate result using test data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20534"/>
      </p:ext>
    </p:extLst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6927-D693-4DD9-86AE-B3A6C994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8389ED-DA6F-4CF6-835A-DD417430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609600"/>
            <a:ext cx="8077200" cy="1320800"/>
          </a:xfrm>
        </p:spPr>
        <p:txBody>
          <a:bodyPr>
            <a:normAutofit/>
          </a:bodyPr>
          <a:lstStyle/>
          <a:p>
            <a:r>
              <a:rPr lang="en-GB" sz="4800" b="1"/>
              <a:t> Achievements</a:t>
            </a:r>
            <a:endParaRPr lang="en-US" sz="4800" b="1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2B24C-58D1-4165-814C-B99019390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2201"/>
            <a:ext cx="5486400" cy="3445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964079-D639-41CB-BE7E-1034E976D537}"/>
              </a:ext>
            </a:extLst>
          </p:cNvPr>
          <p:cNvSpPr txBox="1"/>
          <p:nvPr/>
        </p:nvSpPr>
        <p:spPr>
          <a:xfrm>
            <a:off x="2514600" y="5807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Original CSV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4FDF4-2759-4903-8D57-564BD9DA0FD8}"/>
              </a:ext>
            </a:extLst>
          </p:cNvPr>
          <p:cNvSpPr txBox="1"/>
          <p:nvPr/>
        </p:nvSpPr>
        <p:spPr>
          <a:xfrm>
            <a:off x="8382000" y="5853435"/>
            <a:ext cx="223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Dataset Dictionary</a:t>
            </a:r>
          </a:p>
          <a:p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61D6CD-D604-4E74-83AA-AAB90D39A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22" b="2631"/>
          <a:stretch>
            <a:fillRect/>
          </a:stretch>
        </p:blipFill>
        <p:spPr>
          <a:xfrm>
            <a:off x="381000" y="2362200"/>
            <a:ext cx="5341861" cy="34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76259"/>
      </p:ext>
    </p:extLst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AB6D-55F9-4149-BAE6-0169C1572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609600"/>
            <a:ext cx="8077200" cy="1320800"/>
          </a:xfrm>
        </p:spPr>
        <p:txBody>
          <a:bodyPr>
            <a:normAutofit/>
          </a:bodyPr>
          <a:lstStyle/>
          <a:p>
            <a:r>
              <a:rPr lang="en-GB" sz="4800" b="1"/>
              <a:t> Achievements</a:t>
            </a:r>
            <a:endParaRPr lang="en-US" sz="4800" b="1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E2F4FB-8ADD-4650-A1E7-13FD8AF8056E}"/>
              </a:ext>
            </a:extLst>
          </p:cNvPr>
          <p:cNvSpPr txBox="1"/>
          <p:nvPr/>
        </p:nvSpPr>
        <p:spPr>
          <a:xfrm>
            <a:off x="3352800" y="6440140"/>
            <a:ext cx="497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IT18260502 | K.MARUTHI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2C525-C020-4F1C-89C9-1BA20490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59838"/>
            <a:ext cx="5343223" cy="3355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7D039-0F5B-406C-BE4F-7267A2E29E2C}"/>
              </a:ext>
            </a:extLst>
          </p:cNvPr>
          <p:cNvSpPr txBox="1"/>
          <p:nvPr/>
        </p:nvSpPr>
        <p:spPr>
          <a:xfrm>
            <a:off x="838200" y="5848290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NLP code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9157B-3621-4FBF-AB14-F8F78422B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2359838"/>
            <a:ext cx="4591019" cy="3375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EBD82B-1C58-41A9-895B-6C019A54DF21}"/>
              </a:ext>
            </a:extLst>
          </p:cNvPr>
          <p:cNvSpPr txBox="1"/>
          <p:nvPr/>
        </p:nvSpPr>
        <p:spPr>
          <a:xfrm>
            <a:off x="6934200" y="5840096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Dataset Processing code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68252947"/>
      </p:ext>
    </p:extLst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88DF-AC43-4AF7-B77F-E9F50767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218FB-4FB5-4A9A-B614-71C570A1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9F753-CA29-402B-AF3F-0BA7DB1333EA}" type="datetime1">
              <a:rPr lang="en-US" smtClean="0"/>
              <a:t>9/3/2021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F59DC-D1A9-4E86-89D4-D9DF0178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C23A2-9F08-41B2-B94B-67F892C2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17" y="2501844"/>
            <a:ext cx="1442915" cy="3382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1055E-8433-4397-AF51-BC6FA9E72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1844"/>
            <a:ext cx="5386739" cy="338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AEAC46-1EF5-4816-94B8-956E19AB5B48}"/>
              </a:ext>
            </a:extLst>
          </p:cNvPr>
          <p:cNvSpPr txBox="1"/>
          <p:nvPr/>
        </p:nvSpPr>
        <p:spPr>
          <a:xfrm>
            <a:off x="1761821" y="5925031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Django implementation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535B3-CBA7-4BCB-B1D2-2A19AA81EE54}"/>
              </a:ext>
            </a:extLst>
          </p:cNvPr>
          <p:cNvSpPr txBox="1"/>
          <p:nvPr/>
        </p:nvSpPr>
        <p:spPr>
          <a:xfrm>
            <a:off x="8077200" y="5972028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Imported libraries</a:t>
            </a:r>
          </a:p>
        </p:txBody>
      </p:sp>
    </p:spTree>
    <p:extLst>
      <p:ext uri="{BB962C8B-B14F-4D97-AF65-F5344CB8AC3E}">
        <p14:creationId xmlns:p14="http://schemas.microsoft.com/office/powerpoint/2010/main" val="1767827511"/>
      </p:ext>
    </p:extLst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AB6D-55F9-4149-BAE6-0169C1572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609600"/>
            <a:ext cx="8077200" cy="1320800"/>
          </a:xfrm>
        </p:spPr>
        <p:txBody>
          <a:bodyPr>
            <a:normAutofit/>
          </a:bodyPr>
          <a:lstStyle/>
          <a:p>
            <a:r>
              <a:rPr lang="en-GB" sz="4800" b="1"/>
              <a:t> Achievements</a:t>
            </a:r>
            <a:endParaRPr lang="en-US" sz="4800" b="1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E2F4FB-8ADD-4650-A1E7-13FD8AF8056E}"/>
              </a:ext>
            </a:extLst>
          </p:cNvPr>
          <p:cNvSpPr txBox="1"/>
          <p:nvPr/>
        </p:nvSpPr>
        <p:spPr>
          <a:xfrm>
            <a:off x="3352800" y="6440140"/>
            <a:ext cx="497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IT18260502 | K.MARUTHI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7D039-0F5B-406C-BE4F-7267A2E29E2C}"/>
              </a:ext>
            </a:extLst>
          </p:cNvPr>
          <p:cNvSpPr txBox="1"/>
          <p:nvPr/>
        </p:nvSpPr>
        <p:spPr>
          <a:xfrm>
            <a:off x="4495800" y="535412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Postman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09EA5-FAE0-4177-9AE3-621DB0CA7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" b="27258"/>
          <a:stretch>
            <a:fillRect/>
          </a:stretch>
        </p:blipFill>
        <p:spPr>
          <a:xfrm>
            <a:off x="1711176" y="2438400"/>
            <a:ext cx="8259668" cy="277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021089"/>
      </p:ext>
    </p:extLst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AB6D-55F9-4149-BAE6-0169C1572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609600"/>
            <a:ext cx="8077200" cy="1320800"/>
          </a:xfrm>
        </p:spPr>
        <p:txBody>
          <a:bodyPr>
            <a:normAutofit/>
          </a:bodyPr>
          <a:lstStyle/>
          <a:p>
            <a:r>
              <a:rPr lang="en-GB" sz="4800" b="1"/>
              <a:t>Task to be Achieve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E2F4FB-8ADD-4650-A1E7-13FD8AF8056E}"/>
              </a:ext>
            </a:extLst>
          </p:cNvPr>
          <p:cNvSpPr txBox="1"/>
          <p:nvPr/>
        </p:nvSpPr>
        <p:spPr>
          <a:xfrm>
            <a:off x="3352800" y="6440140"/>
            <a:ext cx="497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IT18260502 | K.MARUTHI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7D039-0F5B-406C-BE4F-7267A2E29E2C}"/>
              </a:ext>
            </a:extLst>
          </p:cNvPr>
          <p:cNvSpPr txBox="1"/>
          <p:nvPr/>
        </p:nvSpPr>
        <p:spPr>
          <a:xfrm>
            <a:off x="1295400" y="2514600"/>
            <a:ext cx="9372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/>
              <a:t>Design the user friendly interface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/>
              <a:t>Developing Interface using Flutter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/>
              <a:t>Getting feedback from users.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/>
              <a:t>Integrating the model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/>
              <a:t>Improve the model to increase accuracy 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18590900"/>
      </p:ext>
    </p:extLst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E90F-9542-4508-B3F3-6CA8B226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8420"/>
            <a:ext cx="8825659" cy="706964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E961DB7-8BD3-4B27-B55C-AA1DF683486D}"/>
              </a:ext>
            </a:extLst>
          </p:cNvPr>
          <p:cNvSpPr txBox="1"/>
          <p:nvPr/>
        </p:nvSpPr>
        <p:spPr>
          <a:xfrm>
            <a:off x="1137138" y="2616889"/>
            <a:ext cx="3121880" cy="807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2400" b="0" i="0" u="none" strike="noStrike" kern="1200" cap="none" spc="0" normalizeH="0" baseline="0" noProof="0">
                <a:solidFill>
                  <a:schemeClr val="accent1">
                    <a:lumMod val="60000"/>
                    <a:lumOff val="40000"/>
                  </a:schemeClr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20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8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Removing Unnecessary things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E71DCB-4A46-4F18-AD6B-49199736FC58}"/>
              </a:ext>
            </a:extLst>
          </p:cNvPr>
          <p:cNvSpPr txBox="1"/>
          <p:nvPr/>
        </p:nvSpPr>
        <p:spPr>
          <a:xfrm>
            <a:off x="1134817" y="3424514"/>
            <a:ext cx="3124200" cy="2286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4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2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0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9pPr>
          </a:lstStyle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Remove spaces and characters  from user description</a:t>
            </a: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CFD1C7-153C-4E42-B5F3-F3A23BAAA1FC}"/>
              </a:ext>
            </a:extLst>
          </p:cNvPr>
          <p:cNvSpPr txBox="1"/>
          <p:nvPr/>
        </p:nvSpPr>
        <p:spPr>
          <a:xfrm>
            <a:off x="4535060" y="2616889"/>
            <a:ext cx="3121880" cy="807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2400" b="0" i="0" u="none" strike="noStrike" kern="1200" cap="none" spc="0" normalizeH="0" baseline="0" noProof="0">
                <a:solidFill>
                  <a:schemeClr val="accent1">
                    <a:lumMod val="60000"/>
                    <a:lumOff val="40000"/>
                  </a:schemeClr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20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8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Compute similar words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C23E0E-70DC-4C1F-8854-AC68359F85ED}"/>
              </a:ext>
            </a:extLst>
          </p:cNvPr>
          <p:cNvSpPr txBox="1"/>
          <p:nvPr/>
        </p:nvSpPr>
        <p:spPr>
          <a:xfrm>
            <a:off x="4535011" y="3424513"/>
            <a:ext cx="3121977" cy="22860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4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2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0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9pPr>
          </a:lstStyle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Suggest similar words to the word being subjected to the prediction model. </a:t>
            </a: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D97C8E0-C70E-4AB0-A09F-395A107DAA2F}"/>
              </a:ext>
            </a:extLst>
          </p:cNvPr>
          <p:cNvSpPr txBox="1"/>
          <p:nvPr/>
        </p:nvSpPr>
        <p:spPr>
          <a:xfrm>
            <a:off x="7932982" y="2603682"/>
            <a:ext cx="2871007" cy="807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2400" b="0" i="0" u="none" strike="noStrike" kern="1200" cap="none" spc="0" normalizeH="0" baseline="0" noProof="0">
                <a:solidFill>
                  <a:schemeClr val="accent1">
                    <a:lumMod val="60000"/>
                    <a:lumOff val="40000"/>
                  </a:schemeClr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20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8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600" b="1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Releasing output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A225A9D-00E2-42B9-9E8D-057FD9D1D41D}"/>
              </a:ext>
            </a:extLst>
          </p:cNvPr>
          <p:cNvSpPr txBox="1"/>
          <p:nvPr/>
        </p:nvSpPr>
        <p:spPr>
          <a:xfrm>
            <a:off x="7932982" y="3411307"/>
            <a:ext cx="2871007" cy="22871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4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2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10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kumimoji="0" sz="900" b="0" i="0" u="none" strike="noStrike" kern="1200" cap="none" spc="0" normalizeH="0" baseline="0" noProof="0">
                <a:solidFill>
                  <a:schemeClr val="dk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9pPr>
          </a:lstStyle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Releasing accurate product name</a:t>
            </a:r>
          </a:p>
        </p:txBody>
      </p:sp>
    </p:spTree>
    <p:extLst>
      <p:ext uri="{BB962C8B-B14F-4D97-AF65-F5344CB8AC3E}">
        <p14:creationId xmlns:p14="http://schemas.microsoft.com/office/powerpoint/2010/main" val="3563927517"/>
      </p:ext>
    </p:extLst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2031-DD4D-4EA9-9476-837CE319D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0" y="2819400"/>
            <a:ext cx="4560045" cy="891181"/>
          </a:xfrm>
        </p:spPr>
        <p:txBody>
          <a:bodyPr/>
          <a:lstStyle/>
          <a:p>
            <a:r>
              <a:rPr lang="en-US" sz="60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51473882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183880" cy="457200"/>
          </a:xfrm>
        </p:spPr>
        <p:txBody>
          <a:bodyPr>
            <a:normAutofit fontScale="90000"/>
          </a:bodyPr>
          <a:lstStyle/>
          <a:p>
            <a:r>
              <a:rPr lang="en-GB"/>
              <a:t> </a:t>
            </a:r>
            <a:br>
              <a:rPr lang="en-GB"/>
            </a:br>
            <a:r>
              <a:rPr lang="en-GB"/>
              <a:t>Achievements 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644135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rgbClr val="FF0000"/>
                </a:solidFill>
              </a:rPr>
              <a:t>Data Training method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027" name="Picture 3" descr="C:\Users\Kugan\Music\ricegoogl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219200"/>
            <a:ext cx="8458200" cy="52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16642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 descr="C:\Users\Kugan\Music\R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599" y="352993"/>
            <a:ext cx="8534402" cy="62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07094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50" name="Picture 2" descr="C:\Users\Kugan\Music\r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75" y="381000"/>
            <a:ext cx="8848726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892379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074" name="Picture 2" descr="C:\Users\Kugan\Music\rg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838200"/>
            <a:ext cx="8534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84649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5.0.5"/>
  <p:tag name="AS_OS" val="Microsoft Windows NT 10.0.17763.0"/>
  <p:tag name="AS_RELEASE_DATE" val="2021.06.14"/>
  <p:tag name="AS_TITLE" val="Aspose.Slides for .NET Standard 2.0"/>
  <p:tag name="AS_VERSION" val="21.6"/>
</p:tagLst>
</file>

<file path=ppt/theme/_rels/theme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/Relationships>
</file>

<file path=ppt/theme/_rels/theme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/Relationships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Arial" pitchFamily="34" charset="0"/>
        <a:cs typeface="Arial" pitchFamily="34" charset="0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Arial" pitchFamily="34" charset="0"/>
        <a:cs typeface="Arial" pitchFamily="34" charset="0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Arial" pitchFamily="34" charset="0"/>
        <a:cs typeface="Arial" pitchFamily="34" charset="0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Arial" pitchFamily="34" charset="0"/>
        <a:cs typeface="Arial" pitchFamily="34" charset="0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r="http://schemas.openxmlformats.org/officeDocument/2006/relationships"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r="http://schemas.openxmlformats.org/officeDocument/2006/relationships"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Arial" pitchFamily="34" charset="0"/>
        <a:cs typeface="Arial" pitchFamily="34" charset="0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Arial" pitchFamily="34" charset="0"/>
        <a:cs typeface="Arial" pitchFamily="34" charset="0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7.xml><?xml version="1.0" encoding="utf-8"?>
<a:theme xmlns:r="http://schemas.openxmlformats.org/officeDocument/2006/relationships"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Arial" pitchFamily="34" charset="0"/>
        <a:cs typeface="Arial" pitchFamily="34" charset="0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Arial" pitchFamily="34" charset="0"/>
        <a:cs typeface="Arial" pitchFamily="34" charset="0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8.xml><?xml version="1.0" encoding="utf-8"?>
<a:theme xmlns:r="http://schemas.openxmlformats.org/officeDocument/2006/relationships"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Arial" pitchFamily="34" charset="0"/>
        <a:cs typeface="Arial" pitchFamily="34" charset="0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Arial" pitchFamily="34" charset="0"/>
        <a:cs typeface="Arial" pitchFamily="34" charset="0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9.xml><?xml version="1.0" encoding="utf-8"?>
<a:theme xmlns:r="http://schemas.openxmlformats.org/officeDocument/2006/relationships"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Arial" pitchFamily="34" charset="0"/>
        <a:cs typeface="Arial" pitchFamily="34" charset="0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Arial" pitchFamily="34" charset="0"/>
        <a:cs typeface="Arial" pitchFamily="34" charset="0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3" ma:contentTypeDescription="Create a new document." ma:contentTypeScope="" ma:versionID="ede14bd37a11e0c025538a18525fe76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f136745f6bd46c637060b9f29946c817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5B3878-EA75-4E8E-8A1A-9753CA61B6FB}"/>
</file>

<file path=customXml/itemProps2.xml><?xml version="1.0" encoding="utf-8"?>
<ds:datastoreItem xmlns:ds="http://schemas.openxmlformats.org/officeDocument/2006/customXml" ds:itemID="{3ED77031-FC3C-4218-ADF6-695E1B6A4D30}"/>
</file>

<file path=customXml/itemProps3.xml><?xml version="1.0" encoding="utf-8"?>
<ds:datastoreItem xmlns:ds="http://schemas.openxmlformats.org/officeDocument/2006/customXml" ds:itemID="{45F1A1A7-09C2-4CE8-AA0C-48A30BBCFEE1}"/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220</Paragraphs>
  <Slides>56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baseType="lpstr" size="73">
      <vt:lpstr>Arial</vt:lpstr>
      <vt:lpstr>Calibri</vt:lpstr>
      <vt:lpstr>Wingdings 2</vt:lpstr>
      <vt:lpstr>Verdana</vt:lpstr>
      <vt:lpstr>Cambria</vt:lpstr>
      <vt:lpstr>Calibri Light</vt:lpstr>
      <vt:lpstr>Wingdings</vt:lpstr>
      <vt:lpstr>Adobe Devanagari</vt:lpstr>
      <vt:lpstr>Rockwell</vt:lpstr>
      <vt:lpstr>Wingdings 3</vt:lpstr>
      <vt:lpstr>Trebuchet MS</vt:lpstr>
      <vt:lpstr>Times New Roman</vt:lpstr>
      <vt:lpstr>Latha</vt:lpstr>
      <vt:lpstr>Century Gothic</vt:lpstr>
      <vt:lpstr>Roboto</vt:lpstr>
      <vt:lpstr>Poppins</vt:lpstr>
      <vt:lpstr>Office Theme</vt:lpstr>
      <vt:lpstr>Detecting Plant diseases and Suggest pesticides</vt:lpstr>
      <vt:lpstr>PowerPoint Presentation</vt:lpstr>
      <vt:lpstr>Methodology</vt:lpstr>
      <vt:lpstr>Key Pillars and Technologies</vt:lpstr>
      <vt:lpstr>Achievements and Individual Progress</vt:lpstr>
      <vt:lpstr> Achievements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to be Achieve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Completion of the project</vt:lpstr>
      <vt:lpstr>Future tasks</vt:lpstr>
      <vt:lpstr>E-commerce Platform for farmers</vt:lpstr>
      <vt:lpstr>Overall Project Description</vt:lpstr>
      <vt:lpstr>IT18186048-M.Anjanan</vt:lpstr>
      <vt:lpstr>Introduction</vt:lpstr>
      <vt:lpstr> Price prediction of Sri lankan Vegetables</vt:lpstr>
      <vt:lpstr>Research Methodology</vt:lpstr>
      <vt:lpstr>Algorithm and methods</vt:lpstr>
      <vt:lpstr>ARIMA vs LSTM</vt:lpstr>
      <vt:lpstr>System Diagram</vt:lpstr>
      <vt:lpstr>RMSE metric  for bench marking the models. For cabbage vegetable.</vt:lpstr>
      <vt:lpstr>LSTM on five vegetables and their errors</vt:lpstr>
      <vt:lpstr>PowerPoint Presentation</vt:lpstr>
      <vt:lpstr>Commercialization </vt:lpstr>
      <vt:lpstr>References</vt:lpstr>
      <vt:lpstr>E-Commerce Platform for Farmers</vt:lpstr>
      <vt:lpstr>PowerPoint Presentation</vt:lpstr>
      <vt:lpstr>Introduction</vt:lpstr>
      <vt:lpstr>Technologies</vt:lpstr>
      <vt:lpstr>Main objectives and sub objective</vt:lpstr>
      <vt:lpstr>Research Gap</vt:lpstr>
      <vt:lpstr>Methodology</vt:lpstr>
      <vt:lpstr> Achievements and Individual Progress </vt:lpstr>
      <vt:lpstr> Achievements</vt:lpstr>
      <vt:lpstr> Achievements</vt:lpstr>
      <vt:lpstr>PowerPoint Presentation</vt:lpstr>
      <vt:lpstr> Achievements</vt:lpstr>
      <vt:lpstr>Task to be Achieve</vt:lpstr>
      <vt:lpstr>Data Preprocessing </vt:lpstr>
      <vt:lpstr>Thank you</vt:lpstr>
    </vt:vector>
  </TitlesOfParts>
  <LinksUpToDate>0</LinksUpToDate>
  <SharedDoc>0</SharedDoc>
  <HyperlinksChanged>0</HyperlinksChanged>
  <Application>Aspose.Slides for .NET</Application>
  <AppVersion>21.0600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cp:lastPrinted>2021-09-03T13:48:19Z</cp:lastPrinted>
  <dcterms:created xsi:type="dcterms:W3CDTF">2021-09-03T13:48:19Z</dcterms:created>
  <dcterms:modified xsi:type="dcterms:W3CDTF">2021-09-03T13:48:42Z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